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elvetica Neue" panose="02000503000000020004" pitchFamily="2" charset="0"/>
      <p:regular r:id="rId39"/>
      <p:bold r:id="rId40"/>
      <p:italic r:id="rId41"/>
      <p:boldItalic r:id="rId42"/>
    </p:embeddedFont>
    <p:embeddedFont>
      <p:font typeface="Lobster" pitchFamily="2" charset="77"/>
      <p:regular r:id="rId43"/>
    </p:embeddedFont>
    <p:embeddedFont>
      <p:font typeface="Montserrat" pitchFamily="2" charset="77"/>
      <p:regular r:id="rId44"/>
      <p:bold r:id="rId45"/>
      <p:italic r:id="rId46"/>
      <p:boldItalic r:id="rId47"/>
    </p:embeddedFont>
    <p:embeddedFont>
      <p:font typeface="Montserrat Light" pitchFamily="2" charset="77"/>
      <p:regular r:id="rId48"/>
      <p:bold r:id="rId49"/>
      <p:italic r:id="rId50"/>
      <p:boldItalic r:id="rId51"/>
    </p:embeddedFont>
    <p:embeddedFont>
      <p:font typeface="Montserrat Medium" pitchFamily="2" charset="77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8EE61-DD67-4217-9F9B-0591327C6481}">
  <a:tblStyle styleId="{6F08EE61-DD67-4217-9F9B-0591327C648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>
      <p:cViewPr varScale="1">
        <p:scale>
          <a:sx n="161" d="100"/>
          <a:sy n="161" d="100"/>
        </p:scale>
        <p:origin x="2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umnfivemedia.com/how-to-find-brand-typograph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ingproof.co/content/uploads/2020/06/AL_BrandStyleGuide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b13439b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b13439bb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gdb13439bb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b13439bb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b13439bb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b13439b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b13439bb9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1200" dirty="0"/>
          </a:p>
        </p:txBody>
      </p:sp>
      <p:sp>
        <p:nvSpPr>
          <p:cNvPr id="248" name="Google Shape;248;gdb13439bb9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7f8cc8c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d7f8cc8c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b13439bb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b13439bb9_0_92:notes"/>
          <p:cNvSpPr txBox="1">
            <a:spLocks noGrp="1"/>
          </p:cNvSpPr>
          <p:nvPr>
            <p:ph type="body" idx="1"/>
          </p:nvPr>
        </p:nvSpPr>
        <p:spPr>
          <a:xfrm>
            <a:off x="699052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 dirty="0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https://www.columnfivemedia.com/how-to-find-brand-typography</a:t>
            </a:r>
            <a:r>
              <a:rPr lang="en-US" sz="1000" dirty="0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269" name="Google Shape;269;gdb13439bb9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b13439bb9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b13439bb9_0_7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Abundant Life Style Guide: </a:t>
            </a:r>
            <a:r>
              <a:rPr lang="en" u="sng" dirty="0">
                <a:solidFill>
                  <a:srgbClr val="009DF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https://livingproof.co/content/uploads/2020/06/AL_BrandStyleGuide.pdf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gdb13439bb9_0_7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b13439bb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b13439bb9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1595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Utilize </a:t>
            </a:r>
            <a:r>
              <a:rPr lang="en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help inspire or use some of their offerings!</a:t>
            </a:r>
            <a:endParaRPr dirty="0"/>
          </a:p>
        </p:txBody>
      </p:sp>
      <p:sp>
        <p:nvSpPr>
          <p:cNvPr id="288" name="Google Shape;288;gdb13439bb9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b13439b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b13439bb9_0_7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gdb13439bb9_0_7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b13439b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b13439bb9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gdb13439bb9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b13439b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b13439bb9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11" name="Google Shape;311;gdb13439bb9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b13439bb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db13439bb9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Google Shape;320;gdb13439bb9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b13439b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b13439bb9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gdb13439bb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b13439bb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b13439bb9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db13439bb9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b13439bb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b13439bb9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gdb13439bb9_0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b13439bb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b13439bb9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7" name="Google Shape;347;gdb13439bb9_0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b13439bb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db13439bb9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db13439bb9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db13439bb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db13439bb9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gdb13439bb9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b13439bb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db13439bb9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gdb13439bb9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b13439bb9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b13439bb9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TouchPoint allows Email Templates and System-Generated Emails to be Branded however you like.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We have an easy-to-use Mobile-Friendly Email Builder which will allow you to create beautiful, branded, mobile-friendly emails.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Many churches create and save Templates per Ministry. You may also want separate Templates per Event.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Check out our Free 30-Minute Training on the Email Builder to learn more.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83" name="Google Shape;383;gdb13439bb9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db13439bb9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db13439bb9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Small Group Finder is one of the most unique tools inside of TouchPoint. It’s what your churchgoers will use to search for and register for a group.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Many churches use the Small Group Finder to list their In-Home Groups, On-Campus Groups, Volunteer Opportunities, Mission Trips, etc.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db13439bb9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b13439bb9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b13439bb9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Custom Domain allows your churchgoers to type in a customized URL (that is owned by the church) into the address bar, and they will be redirected to your TouchPoint Database.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for example, they may be able to visit “My.TouchPointChurch.Com” instead of “TouchPoint.TPSDB.Com.”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feature requires development resources and is available for a one-time fee of $350.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db13439bb9_0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b13439bb9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b13439bb9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db13439bb9_0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b13439bb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b13439bb9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db13439bb9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b13439bb9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b13439bb9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db13439bb9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b13439bb9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db13439bb9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db13439bb9_0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db13439bb9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db13439bb9_0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db13439bb9_0_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b13439bb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b13439bb9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gdb13439bb9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b13439b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b13439bb9_0_40:notes"/>
          <p:cNvSpPr txBox="1">
            <a:spLocks noGrp="1"/>
          </p:cNvSpPr>
          <p:nvPr>
            <p:ph type="body" idx="1"/>
          </p:nvPr>
        </p:nvSpPr>
        <p:spPr>
          <a:xfrm>
            <a:off x="699052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gdb13439bb9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d0602df9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d0602df98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gdd0602df98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b13439bb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b13439bb9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205" name="Google Shape;205;gdb13439bb9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b13439bb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b13439bb9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db13439bb9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b13439bb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b13439bb9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gdb13439bb9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2" y="2"/>
            <a:ext cx="914401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2;p2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>
                <a:solidFill>
                  <a:schemeClr val="lt1"/>
                </a:solidFill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845484" y="4746498"/>
            <a:ext cx="745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2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Montserrat"/>
              <a:buNone/>
              <a:defRPr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4" cy="455364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/>
            </a:lvl1pPr>
            <a:lvl2pPr marL="0" lvl="1" indent="0" algn="r">
              <a:spcBef>
                <a:spcPts val="0"/>
              </a:spcBef>
              <a:buNone/>
              <a:defRPr sz="700"/>
            </a:lvl2pPr>
            <a:lvl3pPr marL="0" lvl="2" indent="0" algn="r">
              <a:spcBef>
                <a:spcPts val="0"/>
              </a:spcBef>
              <a:buNone/>
              <a:defRPr sz="700"/>
            </a:lvl3pPr>
            <a:lvl4pPr marL="0" lvl="3" indent="0" algn="r">
              <a:spcBef>
                <a:spcPts val="0"/>
              </a:spcBef>
              <a:buNone/>
              <a:defRPr sz="700"/>
            </a:lvl4pPr>
            <a:lvl5pPr marL="0" lvl="4" indent="0" algn="r">
              <a:spcBef>
                <a:spcPts val="0"/>
              </a:spcBef>
              <a:buNone/>
              <a:defRPr sz="700"/>
            </a:lvl5pPr>
            <a:lvl6pPr marL="0" lvl="5" indent="0" algn="r">
              <a:spcBef>
                <a:spcPts val="0"/>
              </a:spcBef>
              <a:buNone/>
              <a:defRPr sz="700"/>
            </a:lvl6pPr>
            <a:lvl7pPr marL="0" lvl="6" indent="0" algn="r">
              <a:spcBef>
                <a:spcPts val="0"/>
              </a:spcBef>
              <a:buNone/>
              <a:defRPr sz="700"/>
            </a:lvl7pPr>
            <a:lvl8pPr marL="0" lvl="7" indent="0" algn="r">
              <a:spcBef>
                <a:spcPts val="0"/>
              </a:spcBef>
              <a:buNone/>
              <a:defRPr sz="700"/>
            </a:lvl8pPr>
            <a:lvl9pPr marL="0" lvl="8" indent="0" algn="r">
              <a:spcBef>
                <a:spcPts val="0"/>
              </a:spcBef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>
            <a:spLocks noGrp="1"/>
          </p:cNvSpPr>
          <p:nvPr>
            <p:ph type="pic" idx="2"/>
          </p:nvPr>
        </p:nvSpPr>
        <p:spPr>
          <a:xfrm>
            <a:off x="0" y="0"/>
            <a:ext cx="5724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">
  <p:cSld name="1_Title slide with image placeholder option 2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8" name="Google Shape;1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19;p3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Disscussion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>
            <a:spLocks noGrp="1"/>
          </p:cNvSpPr>
          <p:nvPr>
            <p:ph type="pic" idx="2"/>
          </p:nvPr>
        </p:nvSpPr>
        <p:spPr>
          <a:xfrm>
            <a:off x="-383556" y="770912"/>
            <a:ext cx="360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4452889" y="4905377"/>
            <a:ext cx="233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 1">
  <p:cSld name="13_Custom Layout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4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8" name="Google Shape;11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2">
  <p:cSld name="1_Title slide with image placeholder option 2_1_2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4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25" name="Google Shape;2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4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15507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1">
  <p:cSld name="1_Title slide with image placeholder option 2_1_1">
    <p:bg>
      <p:bgPr>
        <a:solidFill>
          <a:schemeClr val="accen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5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32" name="Google Shape;3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33;p5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8660721" y="4676857"/>
            <a:ext cx="417788" cy="4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slide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291125" y="795881"/>
            <a:ext cx="3257400" cy="82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8550" y="4616550"/>
            <a:ext cx="469949" cy="46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Montserrat"/>
              <a:buNone/>
              <a:defRPr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658432" y="4682258"/>
            <a:ext cx="417795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0725" y="4668725"/>
            <a:ext cx="417774" cy="4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ingproof.co/content/uploads/2020/06/AL_BrandStyleGuide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" TargetMode="External"/><Relationship Id="rId13" Type="http://schemas.openxmlformats.org/officeDocument/2006/relationships/image" Target="../media/image68.jpg"/><Relationship Id="rId3" Type="http://schemas.openxmlformats.org/officeDocument/2006/relationships/hyperlink" Target="https://info.touchpointsoftware.com/hubfs/TouchPoint/Assets/Training%20Docs/TOUCHPOINT%20UNIVERSITY%202019-2020.pdf" TargetMode="External"/><Relationship Id="rId7" Type="http://schemas.openxmlformats.org/officeDocument/2006/relationships/hyperlink" Target="https://docs.touchpointsoftware.com/Organizations/SmallGroupFinder.html" TargetMode="External"/><Relationship Id="rId12" Type="http://schemas.openxmlformats.org/officeDocument/2006/relationships/hyperlink" Target="https://www.codecademy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cs.touchpointsoftware.com/Administration/CustomHeader.html" TargetMode="External"/><Relationship Id="rId11" Type="http://schemas.openxmlformats.org/officeDocument/2006/relationships/hyperlink" Target="https://getbootstrap.com/docs/3.3/css/" TargetMode="External"/><Relationship Id="rId5" Type="http://schemas.openxmlformats.org/officeDocument/2006/relationships/hyperlink" Target="https://docs.touchpointsoftware.com/Administration/CustomLogin.html" TargetMode="External"/><Relationship Id="rId10" Type="http://schemas.openxmlformats.org/officeDocument/2006/relationships/hyperlink" Target="https://coolors.co/" TargetMode="External"/><Relationship Id="rId4" Type="http://schemas.openxmlformats.org/officeDocument/2006/relationships/hyperlink" Target="https://docs.touchpointsoftware.com/OnlineRegistration/DefaultShellBootstrap.html" TargetMode="External"/><Relationship Id="rId9" Type="http://schemas.openxmlformats.org/officeDocument/2006/relationships/hyperlink" Target="https://htmlcolorcodes.com/color-picke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4950" y="206450"/>
            <a:ext cx="45303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</a:t>
            </a:r>
            <a:r>
              <a:rPr lang="en" b="0">
                <a:latin typeface="Montserrat"/>
                <a:ea typeface="Montserrat"/>
                <a:cs typeface="Montserrat"/>
                <a:sym typeface="Montserrat"/>
              </a:rPr>
              <a:t>Point</a:t>
            </a: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b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5"/>
          <p:cNvSpPr txBox="1"/>
          <p:nvPr/>
        </p:nvSpPr>
        <p:spPr>
          <a:xfrm>
            <a:off x="675189" y="979406"/>
            <a:ext cx="294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" sz="15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Branding</a:t>
            </a: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5"/>
          <p:cNvSpPr txBox="1"/>
          <p:nvPr/>
        </p:nvSpPr>
        <p:spPr>
          <a:xfrm>
            <a:off x="855413" y="1348856"/>
            <a:ext cx="25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May 27th - 2pm Central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277" y="20237"/>
            <a:ext cx="2353172" cy="6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</a:rPr>
              <a:t>Building a Brand Kit</a:t>
            </a:r>
            <a:endParaRPr sz="2700" b="0">
              <a:solidFill>
                <a:srgbClr val="009D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2942700" y="1565850"/>
            <a:ext cx="325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Three Main Components: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8" name="Google Shape;238;p35"/>
          <p:cNvGrpSpPr/>
          <p:nvPr/>
        </p:nvGrpSpPr>
        <p:grpSpPr>
          <a:xfrm>
            <a:off x="673900" y="2403738"/>
            <a:ext cx="7796200" cy="465088"/>
            <a:chOff x="673900" y="1641738"/>
            <a:chExt cx="7796200" cy="465088"/>
          </a:xfrm>
        </p:grpSpPr>
        <p:sp>
          <p:nvSpPr>
            <p:cNvPr id="239" name="Google Shape;239;p35"/>
            <p:cNvSpPr txBox="1"/>
            <p:nvPr/>
          </p:nvSpPr>
          <p:spPr>
            <a:xfrm>
              <a:off x="673900" y="1645125"/>
              <a:ext cx="1902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Color Scheme</a:t>
              </a:r>
              <a:endParaRPr sz="18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0" name="Google Shape;240;p35"/>
            <p:cNvSpPr txBox="1"/>
            <p:nvPr/>
          </p:nvSpPr>
          <p:spPr>
            <a:xfrm>
              <a:off x="4034850" y="1641738"/>
              <a:ext cx="148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Logo</a:t>
              </a:r>
              <a:endParaRPr sz="18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35"/>
            <p:cNvSpPr txBox="1"/>
            <p:nvPr/>
          </p:nvSpPr>
          <p:spPr>
            <a:xfrm>
              <a:off x="6981500" y="1645125"/>
              <a:ext cx="148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Font</a:t>
              </a:r>
              <a:endParaRPr sz="18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575" y="3050925"/>
            <a:ext cx="1656525" cy="14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900" y="3303022"/>
            <a:ext cx="2718751" cy="6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5">
            <a:alphaModFix/>
          </a:blip>
          <a:srcRect l="35286" t="27722" r="3227" b="16832"/>
          <a:stretch/>
        </p:blipFill>
        <p:spPr>
          <a:xfrm>
            <a:off x="6267382" y="3050924"/>
            <a:ext cx="2247967" cy="140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Choose Your Church Colors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p36"/>
          <p:cNvPicPr preferRelativeResize="0"/>
          <p:nvPr/>
        </p:nvPicPr>
        <p:blipFill rotWithShape="1">
          <a:blip r:embed="rId3">
            <a:alphaModFix/>
          </a:blip>
          <a:srcRect t="54981"/>
          <a:stretch/>
        </p:blipFill>
        <p:spPr>
          <a:xfrm>
            <a:off x="759700" y="2039438"/>
            <a:ext cx="7660100" cy="148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39435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/>
              <a:t>Logos</a:t>
            </a:r>
            <a:endParaRPr sz="2700" b="0"/>
          </a:p>
        </p:txBody>
      </p:sp>
      <p:sp>
        <p:nvSpPr>
          <p:cNvPr id="257" name="Google Shape;257;p37"/>
          <p:cNvSpPr txBox="1"/>
          <p:nvPr/>
        </p:nvSpPr>
        <p:spPr>
          <a:xfrm>
            <a:off x="494375" y="1209625"/>
            <a:ext cx="3786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Your Logo is your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#1 brand identifier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It communicates ownership and gives anybody an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instant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idea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of what you do.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7188" y="2994963"/>
            <a:ext cx="165735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500" y="907488"/>
            <a:ext cx="1795400" cy="46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1525" y="2332388"/>
            <a:ext cx="1643025" cy="6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8785" y="787838"/>
            <a:ext cx="1826935" cy="70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7">
            <a:alphaModFix/>
          </a:blip>
          <a:srcRect t="32453" b="28218"/>
          <a:stretch/>
        </p:blipFill>
        <p:spPr>
          <a:xfrm>
            <a:off x="6718700" y="1576100"/>
            <a:ext cx="1643000" cy="64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419" y="2348982"/>
            <a:ext cx="1643012" cy="6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4545" y="3020325"/>
            <a:ext cx="1795400" cy="70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24550" y="1576300"/>
            <a:ext cx="1719200" cy="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755100" y="266122"/>
            <a:ext cx="3816900" cy="5763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Font Selection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563" y="0"/>
            <a:ext cx="41159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8"/>
          <p:cNvSpPr txBox="1"/>
          <p:nvPr/>
        </p:nvSpPr>
        <p:spPr>
          <a:xfrm>
            <a:off x="294525" y="967675"/>
            <a:ext cx="49332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Different fonts have different personalities and what you choose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creates a brand experience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for the end user.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1799475" y="2571750"/>
            <a:ext cx="2005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Helvetica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Courier New"/>
                <a:ea typeface="Courier New"/>
                <a:cs typeface="Courier New"/>
                <a:sym typeface="Courier New"/>
              </a:rPr>
              <a:t>Courier</a:t>
            </a:r>
            <a:endParaRPr sz="1500">
              <a:solidFill>
                <a:schemeClr val="accen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Montserrat </a:t>
            </a:r>
            <a:endParaRPr sz="1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</a:rPr>
              <a:t>Arial</a:t>
            </a:r>
            <a:endParaRPr sz="15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Lobster</a:t>
            </a:r>
            <a:endParaRPr sz="15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title"/>
          </p:nvPr>
        </p:nvSpPr>
        <p:spPr>
          <a:xfrm>
            <a:off x="2882700" y="59500"/>
            <a:ext cx="3378600" cy="457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Final Kit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275" y="2755750"/>
            <a:ext cx="3367726" cy="189430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2" name="Google Shape;2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300" y="683563"/>
            <a:ext cx="3381420" cy="1902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3" name="Google Shape;28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300" y="2751863"/>
            <a:ext cx="3381415" cy="1902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4" name="Google Shape;28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4275" y="669700"/>
            <a:ext cx="3367733" cy="1894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Select Graphics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40"/>
          <p:cNvSpPr txBox="1">
            <a:spLocks noGrp="1"/>
          </p:cNvSpPr>
          <p:nvPr>
            <p:ph type="body" idx="1"/>
          </p:nvPr>
        </p:nvSpPr>
        <p:spPr>
          <a:xfrm>
            <a:off x="628650" y="1352775"/>
            <a:ext cx="7886700" cy="1300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Take “stock” Images</a:t>
            </a:r>
            <a:r>
              <a:rPr lang="en" sz="1800">
                <a:solidFill>
                  <a:schemeClr val="dk2"/>
                </a:solidFill>
              </a:rPr>
              <a:t> of your Church. Create a folder of photos you can use at any time to </a:t>
            </a:r>
            <a:r>
              <a:rPr lang="en" sz="1800" b="1">
                <a:solidFill>
                  <a:schemeClr val="dk2"/>
                </a:solidFill>
              </a:rPr>
              <a:t>help keep your brand consistent</a:t>
            </a: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31200"/>
            <a:ext cx="3014125" cy="20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950" y="3131200"/>
            <a:ext cx="3247049" cy="21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300" y="3131200"/>
            <a:ext cx="3475650" cy="23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>
            <a:spLocks noGrp="1"/>
          </p:cNvSpPr>
          <p:nvPr>
            <p:ph type="title"/>
          </p:nvPr>
        </p:nvSpPr>
        <p:spPr>
          <a:xfrm>
            <a:off x="370550" y="2297100"/>
            <a:ext cx="3378600" cy="549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Pull It All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Together</a:t>
            </a:r>
            <a:endParaRPr/>
          </a:p>
        </p:txBody>
      </p:sp>
      <p:pic>
        <p:nvPicPr>
          <p:cNvPr id="301" name="Google Shape;3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2641" y="0"/>
            <a:ext cx="507135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4883650" y="2073450"/>
            <a:ext cx="3562500" cy="99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Telling Your Story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Brand TouchPoint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Familiarity to Staff and End Users</a:t>
            </a: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Instill Trust in ChMS</a:t>
            </a: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Create More Positive Experience</a:t>
            </a:r>
            <a:endParaRPr/>
          </a:p>
        </p:txBody>
      </p:sp>
      <p:sp>
        <p:nvSpPr>
          <p:cNvPr id="315" name="Google Shape;315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TouchPoint An Extension Of Your Church</a:t>
            </a:r>
            <a:endParaRPr/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27" y="1135550"/>
            <a:ext cx="490325" cy="4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4"/>
          <p:cNvPicPr preferRelativeResize="0"/>
          <p:nvPr/>
        </p:nvPicPr>
        <p:blipFill rotWithShape="1">
          <a:blip r:embed="rId3">
            <a:alphaModFix/>
          </a:blip>
          <a:srcRect l="901" r="1107"/>
          <a:stretch/>
        </p:blipFill>
        <p:spPr>
          <a:xfrm>
            <a:off x="1320225" y="1020100"/>
            <a:ext cx="6489826" cy="32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Login Page</a:t>
            </a:r>
            <a:endParaRPr/>
          </a:p>
        </p:txBody>
      </p:sp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 idx="4294967295"/>
          </p:nvPr>
        </p:nvSpPr>
        <p:spPr>
          <a:xfrm>
            <a:off x="1390931" y="404419"/>
            <a:ext cx="22080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Presenters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 t="1305" b="1305"/>
          <a:stretch/>
        </p:blipFill>
        <p:spPr>
          <a:xfrm>
            <a:off x="1390931" y="1618262"/>
            <a:ext cx="1789500" cy="19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138" name="Google Shape;138;p26"/>
          <p:cNvGraphicFramePr/>
          <p:nvPr/>
        </p:nvGraphicFramePr>
        <p:xfrm>
          <a:off x="1390931" y="3722816"/>
          <a:ext cx="5628050" cy="617750"/>
        </p:xfrm>
        <a:graphic>
          <a:graphicData uri="http://schemas.openxmlformats.org/drawingml/2006/table">
            <a:tbl>
              <a:tblPr firstRow="1" bandRow="1">
                <a:noFill/>
                <a:tableStyleId>{6F08EE61-DD67-4217-9F9B-0591327C6481}</a:tableStyleId>
              </a:tblPr>
              <a:tblGrid>
                <a:gridCol w="188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Andrew Triplett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Director of Consulting</a:t>
                      </a:r>
                      <a:endParaRPr sz="9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Michael Faulkner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Vice President, Solutions</a:t>
                      </a: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9" name="Google Shape;139;p26"/>
          <p:cNvPicPr preferRelativeResize="0"/>
          <p:nvPr/>
        </p:nvPicPr>
        <p:blipFill rotWithShape="1">
          <a:blip r:embed="rId4">
            <a:alphaModFix/>
          </a:blip>
          <a:srcRect l="4018" r="4018"/>
          <a:stretch/>
        </p:blipFill>
        <p:spPr>
          <a:xfrm>
            <a:off x="3232884" y="1618256"/>
            <a:ext cx="1789425" cy="19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175" y="975125"/>
            <a:ext cx="6303749" cy="348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5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Login Page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Bar</a:t>
            </a:r>
            <a:endParaRPr/>
          </a:p>
        </p:txBody>
      </p:sp>
      <p:pic>
        <p:nvPicPr>
          <p:cNvPr id="342" name="Google Shape;3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281" y="1041975"/>
            <a:ext cx="5997322" cy="3192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7"/>
          <p:cNvPicPr preferRelativeResize="0"/>
          <p:nvPr/>
        </p:nvPicPr>
        <p:blipFill rotWithShape="1">
          <a:blip r:embed="rId3">
            <a:alphaModFix/>
          </a:blip>
          <a:srcRect l="4574" r="3021"/>
          <a:stretch/>
        </p:blipFill>
        <p:spPr>
          <a:xfrm>
            <a:off x="1379100" y="1010475"/>
            <a:ext cx="6385248" cy="337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7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Giving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8"/>
          <p:cNvPicPr preferRelativeResize="0"/>
          <p:nvPr/>
        </p:nvPicPr>
        <p:blipFill rotWithShape="1">
          <a:blip r:embed="rId3">
            <a:alphaModFix/>
          </a:blip>
          <a:srcRect r="5624"/>
          <a:stretch/>
        </p:blipFill>
        <p:spPr>
          <a:xfrm>
            <a:off x="1529375" y="1010675"/>
            <a:ext cx="6234926" cy="32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Giving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9"/>
          <p:cNvPicPr preferRelativeResize="0"/>
          <p:nvPr/>
        </p:nvPicPr>
        <p:blipFill rotWithShape="1">
          <a:blip r:embed="rId3">
            <a:alphaModFix/>
          </a:blip>
          <a:srcRect l="3276" r="3098"/>
          <a:stretch/>
        </p:blipFill>
        <p:spPr>
          <a:xfrm>
            <a:off x="1346375" y="954825"/>
            <a:ext cx="6463675" cy="336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Online Registrations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0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Web Check-In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9750" y="1043794"/>
            <a:ext cx="5989406" cy="3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Emails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7" name="Google Shape;3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475" y="915400"/>
            <a:ext cx="4359041" cy="402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"/>
          <p:cNvSpPr txBox="1">
            <a:spLocks noGrp="1"/>
          </p:cNvSpPr>
          <p:nvPr>
            <p:ph type="title" idx="4294967295"/>
          </p:nvPr>
        </p:nvSpPr>
        <p:spPr>
          <a:xfrm>
            <a:off x="628650" y="65007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Small Group Finder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8456"/>
            <a:ext cx="9144000" cy="411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2"/>
          <p:cNvPicPr preferRelativeResize="0"/>
          <p:nvPr/>
        </p:nvPicPr>
        <p:blipFill rotWithShape="1">
          <a:blip r:embed="rId4">
            <a:alphaModFix/>
          </a:blip>
          <a:srcRect l="4504" r="4504"/>
          <a:stretch/>
        </p:blipFill>
        <p:spPr>
          <a:xfrm>
            <a:off x="1570650" y="1042238"/>
            <a:ext cx="5975362" cy="320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3"/>
          <p:cNvSpPr txBox="1">
            <a:spLocks noGrp="1"/>
          </p:cNvSpPr>
          <p:nvPr>
            <p:ph type="title" idx="4294967295"/>
          </p:nvPr>
        </p:nvSpPr>
        <p:spPr>
          <a:xfrm>
            <a:off x="628650" y="65007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Custom Domain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53"/>
          <p:cNvSpPr txBox="1"/>
          <p:nvPr/>
        </p:nvSpPr>
        <p:spPr>
          <a:xfrm>
            <a:off x="2363750" y="1332750"/>
            <a:ext cx="42813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My.bellevue.org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MyAccount.englewood.church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Portal.whcchome.org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MyStAnn.org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BeLeavener.com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676" y="600394"/>
            <a:ext cx="2816381" cy="454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699" y="609279"/>
            <a:ext cx="2805340" cy="452533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4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Custom-Branded Mobile App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0768" y="2319732"/>
            <a:ext cx="441525" cy="4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8162" y="2319732"/>
            <a:ext cx="441525" cy="4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7"/>
          <p:cNvPicPr preferRelativeResize="0"/>
          <p:nvPr/>
        </p:nvPicPr>
        <p:blipFill rotWithShape="1">
          <a:blip r:embed="rId3">
            <a:alphaModFix/>
          </a:blip>
          <a:srcRect r="20603"/>
          <a:stretch/>
        </p:blipFill>
        <p:spPr>
          <a:xfrm>
            <a:off x="-415294" y="-13256"/>
            <a:ext cx="2806417" cy="531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>
            <a:spLocks noGrp="1"/>
          </p:cNvSpPr>
          <p:nvPr>
            <p:ph type="title" idx="4294967295"/>
          </p:nvPr>
        </p:nvSpPr>
        <p:spPr>
          <a:xfrm>
            <a:off x="3654806" y="747094"/>
            <a:ext cx="51000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Housekeeping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3751781" y="1736981"/>
            <a:ext cx="49140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Submit Questions using Q&amp;A Button in Control Panel</a:t>
            </a:r>
            <a:endParaRPr sz="1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0" name="Google Shape;150;p27"/>
          <p:cNvGrpSpPr/>
          <p:nvPr/>
        </p:nvGrpSpPr>
        <p:grpSpPr>
          <a:xfrm>
            <a:off x="3847950" y="2465269"/>
            <a:ext cx="4721663" cy="964444"/>
            <a:chOff x="5002375" y="3308025"/>
            <a:chExt cx="6295550" cy="1285925"/>
          </a:xfrm>
        </p:grpSpPr>
        <p:pic>
          <p:nvPicPr>
            <p:cNvPr id="151" name="Google Shape;151;p27"/>
            <p:cNvPicPr preferRelativeResize="0"/>
            <p:nvPr/>
          </p:nvPicPr>
          <p:blipFill rotWithShape="1">
            <a:blip r:embed="rId5">
              <a:alphaModFix/>
            </a:blip>
            <a:srcRect b="52444"/>
            <a:stretch/>
          </p:blipFill>
          <p:spPr>
            <a:xfrm>
              <a:off x="5002375" y="3308025"/>
              <a:ext cx="6295550" cy="87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27"/>
            <p:cNvSpPr/>
            <p:nvPr/>
          </p:nvSpPr>
          <p:spPr>
            <a:xfrm>
              <a:off x="9228600" y="3965450"/>
              <a:ext cx="990600" cy="62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>
            <a:spLocks noGrp="1"/>
          </p:cNvSpPr>
          <p:nvPr>
            <p:ph type="title"/>
          </p:nvPr>
        </p:nvSpPr>
        <p:spPr>
          <a:xfrm>
            <a:off x="628650" y="1062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Mobile App + Website Consistency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9" name="Google Shape;41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549" y="1118288"/>
            <a:ext cx="1769381" cy="382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5"/>
          <p:cNvPicPr preferRelativeResize="0"/>
          <p:nvPr/>
        </p:nvPicPr>
        <p:blipFill rotWithShape="1">
          <a:blip r:embed="rId3">
            <a:alphaModFix/>
          </a:blip>
          <a:srcRect t="3564" b="94007"/>
          <a:stretch/>
        </p:blipFill>
        <p:spPr>
          <a:xfrm>
            <a:off x="993544" y="1168875"/>
            <a:ext cx="1769381" cy="9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019053"/>
            <a:ext cx="2587443" cy="43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5011" y="1653479"/>
            <a:ext cx="5699305" cy="2753765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3" name="Google Shape;42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168" y="2319732"/>
            <a:ext cx="441525" cy="4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6"/>
          <p:cNvSpPr txBox="1"/>
          <p:nvPr/>
        </p:nvSpPr>
        <p:spPr>
          <a:xfrm>
            <a:off x="3283981" y="688200"/>
            <a:ext cx="5658300" cy="4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TouchPoint University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Training available to TouchPoint churches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TouchPoint Help Articles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Default Shell for Online Registrations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Using a Custom Login Page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Using a Custom Header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Web Check-In Design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Small Group Finder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Unsplash.com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Freely-usable images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Color Picker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Find the exact HTML color code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Coolors.co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Color scheme generator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Bootstrap Docs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TouchPoint CSS framework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Codecademy</a:t>
            </a: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 - Learn to code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0" name="Google Shape;430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2352131" cy="51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6"/>
          <p:cNvSpPr txBox="1"/>
          <p:nvPr/>
        </p:nvSpPr>
        <p:spPr>
          <a:xfrm>
            <a:off x="3283981" y="288544"/>
            <a:ext cx="40779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Helpful Resources</a:t>
            </a:r>
            <a:endParaRPr sz="2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7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8" name="Google Shape;438;p57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title" idx="4294967295"/>
          </p:nvPr>
        </p:nvSpPr>
        <p:spPr>
          <a:xfrm>
            <a:off x="3751781" y="747094"/>
            <a:ext cx="51171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4">
            <a:alphaModFix/>
          </a:blip>
          <a:srcRect r="26836"/>
          <a:stretch/>
        </p:blipFill>
        <p:spPr>
          <a:xfrm>
            <a:off x="-517669" y="-57629"/>
            <a:ext cx="2869276" cy="522266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3751774" y="1736975"/>
            <a:ext cx="4352700" cy="2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The Importance of Branding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How to Build a Recognizable Brand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Telling Your Story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4883650" y="2067600"/>
            <a:ext cx="3562500" cy="1008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Importance of Branding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4151775" y="1041400"/>
            <a:ext cx="4742100" cy="14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Branding is used to </a:t>
            </a: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create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cultivate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 </a:t>
            </a: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instant visual recognition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It’s the </a:t>
            </a:r>
            <a:r>
              <a:rPr lang="en" sz="16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easiest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way to differentiate your church from others. 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4151775" y="429763"/>
            <a:ext cx="2637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Why Brand? </a:t>
            </a:r>
            <a:endParaRPr sz="2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525" y="2106400"/>
            <a:ext cx="2001900" cy="124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4">
            <a:alphaModFix/>
          </a:blip>
          <a:srcRect l="22394" t="17462" r="21926" b="19358"/>
          <a:stretch/>
        </p:blipFill>
        <p:spPr>
          <a:xfrm>
            <a:off x="2219101" y="742000"/>
            <a:ext cx="1133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5">
            <a:alphaModFix/>
          </a:blip>
          <a:srcRect l="7188" t="29418" r="57045" b="31486"/>
          <a:stretch/>
        </p:blipFill>
        <p:spPr>
          <a:xfrm>
            <a:off x="1784800" y="3426025"/>
            <a:ext cx="2001900" cy="91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6">
            <a:alphaModFix/>
          </a:blip>
          <a:srcRect l="4583" t="2412" r="3740" b="10182"/>
          <a:stretch/>
        </p:blipFill>
        <p:spPr>
          <a:xfrm>
            <a:off x="427126" y="3654575"/>
            <a:ext cx="958163" cy="11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4594" y="3074273"/>
            <a:ext cx="796456" cy="83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31"/>
          <p:cNvCxnSpPr/>
          <p:nvPr/>
        </p:nvCxnSpPr>
        <p:spPr>
          <a:xfrm>
            <a:off x="3966750" y="319500"/>
            <a:ext cx="0" cy="450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8" name="Google Shape;19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038" y="1443994"/>
            <a:ext cx="902342" cy="14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52375" y="3587950"/>
            <a:ext cx="618090" cy="9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12700" y="3781523"/>
            <a:ext cx="902326" cy="44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11">
            <a:alphaModFix/>
          </a:blip>
          <a:srcRect l="8461" t="33850" r="7758" b="28395"/>
          <a:stretch/>
        </p:blipFill>
        <p:spPr>
          <a:xfrm>
            <a:off x="177838" y="319500"/>
            <a:ext cx="1853575" cy="50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l="13134" r="53578"/>
          <a:stretch/>
        </p:blipFill>
        <p:spPr>
          <a:xfrm>
            <a:off x="0" y="-157812"/>
            <a:ext cx="2495898" cy="545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3346125" y="342875"/>
            <a:ext cx="5226300" cy="6096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Why is Brand Identity Important? </a:t>
            </a:r>
            <a:endParaRPr sz="2400">
              <a:solidFill>
                <a:schemeClr val="accent1"/>
              </a:solidFill>
            </a:endParaRPr>
          </a:p>
        </p:txBody>
      </p:sp>
      <p:grpSp>
        <p:nvGrpSpPr>
          <p:cNvPr id="210" name="Google Shape;210;p32"/>
          <p:cNvGrpSpPr/>
          <p:nvPr/>
        </p:nvGrpSpPr>
        <p:grpSpPr>
          <a:xfrm>
            <a:off x="4495803" y="1347156"/>
            <a:ext cx="3589338" cy="2969100"/>
            <a:chOff x="4164603" y="1087194"/>
            <a:chExt cx="3589338" cy="2969100"/>
          </a:xfrm>
        </p:grpSpPr>
        <p:sp>
          <p:nvSpPr>
            <p:cNvPr id="211" name="Google Shape;211;p32"/>
            <p:cNvSpPr txBox="1"/>
            <p:nvPr/>
          </p:nvSpPr>
          <p:spPr>
            <a:xfrm>
              <a:off x="4197741" y="1087194"/>
              <a:ext cx="3556200" cy="29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Language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Shape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Color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Imagery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Typography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Montserrat"/>
                  <a:ea typeface="Montserrat"/>
                  <a:cs typeface="Montserrat"/>
                  <a:sym typeface="Montserrat"/>
                </a:rPr>
                <a:t>Icons</a:t>
              </a:r>
              <a:endParaRPr sz="1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12" name="Google Shape;21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1139578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1639640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2139703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2639765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3139828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4603" y="3639890"/>
              <a:ext cx="274912" cy="3145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4883650" y="1866900"/>
            <a:ext cx="3562500" cy="1409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to Build a Recognizable Brand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429375" y="341125"/>
            <a:ext cx="43278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Building a Brand Kit</a:t>
            </a:r>
            <a:endParaRPr sz="2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429375" y="1375350"/>
            <a:ext cx="4444200" cy="254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Brand kits are the </a:t>
            </a:r>
            <a:r>
              <a:rPr lang="en" sz="1600" b="1">
                <a:solidFill>
                  <a:schemeClr val="dk2"/>
                </a:solidFill>
              </a:rPr>
              <a:t>easiest</a:t>
            </a:r>
            <a:r>
              <a:rPr lang="en" sz="1600">
                <a:solidFill>
                  <a:schemeClr val="dk2"/>
                </a:solidFill>
              </a:rPr>
              <a:t> way to ensure your brand </a:t>
            </a:r>
            <a:r>
              <a:rPr lang="en" sz="1600" b="1">
                <a:solidFill>
                  <a:schemeClr val="dk2"/>
                </a:solidFill>
              </a:rPr>
              <a:t>stays consistent</a:t>
            </a:r>
            <a:r>
              <a:rPr lang="en" sz="1600">
                <a:solidFill>
                  <a:schemeClr val="dk2"/>
                </a:solidFill>
              </a:rPr>
              <a:t>, no matter who is helping </a:t>
            </a:r>
            <a:r>
              <a:rPr lang="en" sz="1600" b="1">
                <a:solidFill>
                  <a:schemeClr val="dk2"/>
                </a:solidFill>
              </a:rPr>
              <a:t>share your story</a:t>
            </a:r>
            <a:r>
              <a:rPr lang="en" sz="1600">
                <a:solidFill>
                  <a:schemeClr val="dk2"/>
                </a:solidFill>
              </a:rPr>
              <a:t>. 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850" y="0"/>
            <a:ext cx="771716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ouchPoint 2021 Training Slides Templat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Macintosh PowerPoint</Application>
  <PresentationFormat>On-screen Show (16:9)</PresentationFormat>
  <Paragraphs>131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Montserrat Medium</vt:lpstr>
      <vt:lpstr>Montserrat</vt:lpstr>
      <vt:lpstr>Courier New</vt:lpstr>
      <vt:lpstr>Montserrat Light</vt:lpstr>
      <vt:lpstr>Helvetica Neue</vt:lpstr>
      <vt:lpstr>Lobster</vt:lpstr>
      <vt:lpstr>Calibri</vt:lpstr>
      <vt:lpstr>TouchPoint 2021 Training Slides Template</vt:lpstr>
      <vt:lpstr>What’s the Point…</vt:lpstr>
      <vt:lpstr>Presenters</vt:lpstr>
      <vt:lpstr>Housekeeping</vt:lpstr>
      <vt:lpstr>Agenda</vt:lpstr>
      <vt:lpstr>The Importance of Branding</vt:lpstr>
      <vt:lpstr>PowerPoint Presentation</vt:lpstr>
      <vt:lpstr>Why is Brand Identity Important? </vt:lpstr>
      <vt:lpstr>How to Build a Recognizable Brand</vt:lpstr>
      <vt:lpstr>Building a Brand Kit</vt:lpstr>
      <vt:lpstr>Building a Brand Kit</vt:lpstr>
      <vt:lpstr>Choose Your Church Colors</vt:lpstr>
      <vt:lpstr>Logos</vt:lpstr>
      <vt:lpstr>Font Selection</vt:lpstr>
      <vt:lpstr>Your Final Kit</vt:lpstr>
      <vt:lpstr>Select Graphics</vt:lpstr>
      <vt:lpstr>Pull It All Together</vt:lpstr>
      <vt:lpstr>Telling Your Story</vt:lpstr>
      <vt:lpstr>Make TouchPoint An Extension Of Your Church</vt:lpstr>
      <vt:lpstr>Login Page</vt:lpstr>
      <vt:lpstr>Login Page</vt:lpstr>
      <vt:lpstr>Navigation Bar</vt:lpstr>
      <vt:lpstr>Online Giving</vt:lpstr>
      <vt:lpstr>Online Giving</vt:lpstr>
      <vt:lpstr>Online Registrations</vt:lpstr>
      <vt:lpstr>Web Check-In</vt:lpstr>
      <vt:lpstr>Emails</vt:lpstr>
      <vt:lpstr>Small Group Finder</vt:lpstr>
      <vt:lpstr>Custom Domain</vt:lpstr>
      <vt:lpstr>Custom-Branded Mobile App</vt:lpstr>
      <vt:lpstr>Mobile App + Website Consistency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cp:lastModifiedBy>Katie Wilson</cp:lastModifiedBy>
  <cp:revision>1</cp:revision>
  <dcterms:modified xsi:type="dcterms:W3CDTF">2021-05-28T20:44:03Z</dcterms:modified>
</cp:coreProperties>
</file>