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</p:sldIdLst>
  <p:sldSz cx="9144000" cy="5143500" type="screen16x9"/>
  <p:notesSz cx="6858000" cy="9144000"/>
  <p:embeddedFontLs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Montserrat Light" panose="020F0302020204030204" pitchFamily="34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6ED45C-6F83-4304-89F4-A06B0A4C42A9}">
  <a:tblStyle styleId="{5C6ED45C-6F83-4304-89F4-A06B0A4C42A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5918"/>
  </p:normalViewPr>
  <p:slideViewPr>
    <p:cSldViewPr snapToGrid="0">
      <p:cViewPr varScale="1">
        <p:scale>
          <a:sx n="127" d="100"/>
          <a:sy n="127" d="100"/>
        </p:scale>
        <p:origin x="174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SzPts val="1100"/>
              <a:buNone/>
            </a:pPr>
            <a:endParaRPr sz="1150" dirty="0">
              <a:solidFill>
                <a:srgbClr val="2D5C88"/>
              </a:solidFill>
            </a:endParaRPr>
          </a:p>
        </p:txBody>
      </p:sp>
      <p:sp>
        <p:nvSpPr>
          <p:cNvPr id="198" name="Google Shape;19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5030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SzPts val="1100"/>
              <a:buNone/>
            </a:pPr>
            <a:endParaRPr dirty="0"/>
          </a:p>
        </p:txBody>
      </p:sp>
      <p:sp>
        <p:nvSpPr>
          <p:cNvPr id="140" name="Google Shape;14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49" name="Google Shape;44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6" name="Google Shape;4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5030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SzPts val="1100"/>
              <a:buNone/>
            </a:pPr>
            <a:endParaRPr sz="1150" dirty="0">
              <a:solidFill>
                <a:srgbClr val="2D5C88"/>
              </a:solidFill>
            </a:endParaRPr>
          </a:p>
        </p:txBody>
      </p:sp>
      <p:sp>
        <p:nvSpPr>
          <p:cNvPr id="190" name="Google Shape;1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166938"/>
            <a:ext cx="77820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628650" y="1166938"/>
            <a:ext cx="77820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 Light"/>
              <a:buNone/>
              <a:defRPr sz="2700" b="0" i="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Light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touchpointsoftware.com/subscribetoblo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Solutions@TouchPointSoftware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9"/>
          <p:cNvPicPr preferRelativeResize="0"/>
          <p:nvPr/>
        </p:nvPicPr>
        <p:blipFill rotWithShape="1">
          <a:blip r:embed="rId3">
            <a:alphaModFix amt="35000"/>
          </a:blip>
          <a:srcRect l="7791" r="7791"/>
          <a:stretch/>
        </p:blipFill>
        <p:spPr>
          <a:xfrm>
            <a:off x="0" y="-285750"/>
            <a:ext cx="9143997" cy="609601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9"/>
          <p:cNvSpPr txBox="1">
            <a:spLocks noGrp="1"/>
          </p:cNvSpPr>
          <p:nvPr>
            <p:ph type="title" idx="4294967295"/>
          </p:nvPr>
        </p:nvSpPr>
        <p:spPr>
          <a:xfrm>
            <a:off x="165563" y="397163"/>
            <a:ext cx="39621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What’s the Point…</a:t>
            </a:r>
            <a:endParaRPr b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9"/>
          <p:cNvSpPr txBox="1"/>
          <p:nvPr/>
        </p:nvSpPr>
        <p:spPr>
          <a:xfrm>
            <a:off x="229775" y="899450"/>
            <a:ext cx="3833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9DF1"/>
                </a:solidFill>
                <a:latin typeface="Montserrat"/>
                <a:ea typeface="Montserrat"/>
                <a:cs typeface="Montserrat"/>
                <a:sym typeface="Montserrat"/>
              </a:rPr>
              <a:t>of Breaking Down The Walls?</a:t>
            </a:r>
            <a:endParaRPr sz="1800" b="0" i="0" u="none" strike="noStrike" cap="none">
              <a:solidFill>
                <a:srgbClr val="009D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29"/>
          <p:cNvSpPr txBox="1"/>
          <p:nvPr/>
        </p:nvSpPr>
        <p:spPr>
          <a:xfrm>
            <a:off x="661777" y="1178725"/>
            <a:ext cx="296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Community Outreach In A Digital World</a:t>
            </a:r>
            <a:endParaRPr sz="11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4277" y="20237"/>
            <a:ext cx="2353172" cy="6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9"/>
          <p:cNvSpPr/>
          <p:nvPr/>
        </p:nvSpPr>
        <p:spPr>
          <a:xfrm>
            <a:off x="-50" y="4962125"/>
            <a:ext cx="9144000" cy="1815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Making Ministry Easy With TouchPoint’s Solutions</a:t>
            </a:r>
            <a:endParaRPr sz="1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29"/>
          <p:cNvSpPr txBox="1"/>
          <p:nvPr/>
        </p:nvSpPr>
        <p:spPr>
          <a:xfrm>
            <a:off x="855413" y="1427181"/>
            <a:ext cx="258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August 25th - 2pm Central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>
            <a:spLocks noGrp="1"/>
          </p:cNvSpPr>
          <p:nvPr>
            <p:ph type="title" idx="4294967295"/>
          </p:nvPr>
        </p:nvSpPr>
        <p:spPr>
          <a:xfrm>
            <a:off x="4647925" y="152400"/>
            <a:ext cx="41448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" sz="3600"/>
              <a:t>Holidays</a:t>
            </a:r>
            <a:r>
              <a:rPr lang="en" sz="3600">
                <a:solidFill>
                  <a:schemeClr val="accent1"/>
                </a:solidFill>
              </a:rPr>
              <a:t> &amp;</a:t>
            </a:r>
            <a:r>
              <a:rPr lang="en" sz="3600"/>
              <a:t> </a:t>
            </a: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" sz="3600"/>
              <a:t>Special Events</a:t>
            </a:r>
            <a:endParaRPr sz="3600" b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38"/>
          <p:cNvSpPr txBox="1"/>
          <p:nvPr/>
        </p:nvSpPr>
        <p:spPr>
          <a:xfrm>
            <a:off x="4647926" y="1455325"/>
            <a:ext cx="38673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Christmas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Pageant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4th of July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Celebration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Thanksgiving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Potluck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 Bowl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Party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Trunk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Treat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Easter Egg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Hunt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8"/>
          <p:cNvPicPr preferRelativeResize="0"/>
          <p:nvPr/>
        </p:nvPicPr>
        <p:blipFill rotWithShape="1">
          <a:blip r:embed="rId3">
            <a:alphaModFix/>
          </a:blip>
          <a:srcRect r="53696"/>
          <a:stretch/>
        </p:blipFill>
        <p:spPr>
          <a:xfrm>
            <a:off x="98575" y="86800"/>
            <a:ext cx="3452698" cy="4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9"/>
          <p:cNvSpPr txBox="1"/>
          <p:nvPr/>
        </p:nvSpPr>
        <p:spPr>
          <a:xfrm>
            <a:off x="220795" y="478500"/>
            <a:ext cx="4709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Online </a:t>
            </a:r>
            <a:r>
              <a:rPr lang="en" sz="3500" b="0" i="0" u="none" strike="noStrike" cap="none">
                <a:solidFill>
                  <a:srgbClr val="009DF1"/>
                </a:solidFill>
                <a:latin typeface="Montserrat"/>
                <a:ea typeface="Montserrat"/>
                <a:cs typeface="Montserrat"/>
                <a:sym typeface="Montserrat"/>
              </a:rPr>
              <a:t>Registration</a:t>
            </a:r>
            <a:endParaRPr sz="3500" b="0" i="0" u="none" strike="noStrike" cap="none">
              <a:solidFill>
                <a:srgbClr val="009D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39"/>
          <p:cNvSpPr/>
          <p:nvPr/>
        </p:nvSpPr>
        <p:spPr>
          <a:xfrm>
            <a:off x="345977" y="381600"/>
            <a:ext cx="45075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9"/>
          <p:cNvSpPr/>
          <p:nvPr/>
        </p:nvSpPr>
        <p:spPr>
          <a:xfrm>
            <a:off x="345970" y="1145763"/>
            <a:ext cx="20625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39"/>
          <p:cNvGrpSpPr/>
          <p:nvPr/>
        </p:nvGrpSpPr>
        <p:grpSpPr>
          <a:xfrm>
            <a:off x="3323725" y="1045975"/>
            <a:ext cx="7132298" cy="4321373"/>
            <a:chOff x="3323725" y="1045975"/>
            <a:chExt cx="7132298" cy="4321373"/>
          </a:xfrm>
        </p:grpSpPr>
        <p:pic>
          <p:nvPicPr>
            <p:cNvPr id="212" name="Google Shape;212;p39"/>
            <p:cNvPicPr preferRelativeResize="0"/>
            <p:nvPr/>
          </p:nvPicPr>
          <p:blipFill rotWithShape="1">
            <a:blip r:embed="rId4">
              <a:alphaModFix/>
            </a:blip>
            <a:srcRect l="2532" t="2976" r="2264" b="1902"/>
            <a:stretch/>
          </p:blipFill>
          <p:spPr>
            <a:xfrm>
              <a:off x="4140575" y="1201800"/>
              <a:ext cx="5498601" cy="3646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9"/>
            <p:cNvPicPr preferRelativeResize="0"/>
            <p:nvPr/>
          </p:nvPicPr>
          <p:blipFill rotWithShape="1">
            <a:blip r:embed="rId5">
              <a:alphaModFix/>
            </a:blip>
            <a:srcRect l="2692" t="9089" r="1842"/>
            <a:stretch/>
          </p:blipFill>
          <p:spPr>
            <a:xfrm>
              <a:off x="3323725" y="1045975"/>
              <a:ext cx="7132298" cy="43213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" name="Google Shape;214;p39"/>
          <p:cNvSpPr txBox="1"/>
          <p:nvPr/>
        </p:nvSpPr>
        <p:spPr>
          <a:xfrm>
            <a:off x="281111" y="1455325"/>
            <a:ext cx="38673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acation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ible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chool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Sports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League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Date Night with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Childcare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Prenatal Classes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Recovery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Services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Christian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Concert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Community-Wide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Yard Sale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0"/>
          <p:cNvSpPr txBox="1"/>
          <p:nvPr/>
        </p:nvSpPr>
        <p:spPr>
          <a:xfrm>
            <a:off x="220795" y="478500"/>
            <a:ext cx="4709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Group </a:t>
            </a:r>
            <a:r>
              <a:rPr lang="en"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Finder</a:t>
            </a:r>
            <a:endParaRPr sz="3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345970" y="381600"/>
            <a:ext cx="32304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345970" y="1145763"/>
            <a:ext cx="20625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40"/>
          <p:cNvPicPr preferRelativeResize="0"/>
          <p:nvPr/>
        </p:nvPicPr>
        <p:blipFill rotWithShape="1">
          <a:blip r:embed="rId4">
            <a:alphaModFix/>
          </a:blip>
          <a:srcRect r="7951" b="2675"/>
          <a:stretch/>
        </p:blipFill>
        <p:spPr>
          <a:xfrm>
            <a:off x="4383200" y="1590350"/>
            <a:ext cx="4094075" cy="2885125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p40"/>
          <p:cNvSpPr txBox="1"/>
          <p:nvPr/>
        </p:nvSpPr>
        <p:spPr>
          <a:xfrm>
            <a:off x="533126" y="1760125"/>
            <a:ext cx="3867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Volunteer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Sign-Up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Trips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Sunday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Bible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Group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7900" y="1360451"/>
            <a:ext cx="4273320" cy="2885125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0" name="Google Shape;23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1"/>
          <p:cNvSpPr txBox="1"/>
          <p:nvPr/>
        </p:nvSpPr>
        <p:spPr>
          <a:xfrm>
            <a:off x="220795" y="478500"/>
            <a:ext cx="4709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Group </a:t>
            </a:r>
            <a:r>
              <a:rPr lang="en"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Finder</a:t>
            </a:r>
            <a:endParaRPr sz="3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41"/>
          <p:cNvSpPr/>
          <p:nvPr/>
        </p:nvSpPr>
        <p:spPr>
          <a:xfrm>
            <a:off x="345970" y="381600"/>
            <a:ext cx="32304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>
            <a:off x="345970" y="1145763"/>
            <a:ext cx="20625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2"/>
          <p:cNvSpPr txBox="1"/>
          <p:nvPr/>
        </p:nvSpPr>
        <p:spPr>
          <a:xfrm>
            <a:off x="220800" y="478500"/>
            <a:ext cx="543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Special </a:t>
            </a:r>
            <a:r>
              <a:rPr lang="en" sz="3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Group </a:t>
            </a:r>
            <a:r>
              <a:rPr lang="en"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Finders</a:t>
            </a:r>
            <a:endParaRPr sz="3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42"/>
          <p:cNvSpPr/>
          <p:nvPr/>
        </p:nvSpPr>
        <p:spPr>
          <a:xfrm>
            <a:off x="345976" y="283350"/>
            <a:ext cx="37272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2"/>
          <p:cNvSpPr/>
          <p:nvPr/>
        </p:nvSpPr>
        <p:spPr>
          <a:xfrm>
            <a:off x="345976" y="1201799"/>
            <a:ext cx="23796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42"/>
          <p:cNvGrpSpPr/>
          <p:nvPr/>
        </p:nvGrpSpPr>
        <p:grpSpPr>
          <a:xfrm>
            <a:off x="1978473" y="1443914"/>
            <a:ext cx="6323496" cy="3699528"/>
            <a:chOff x="3323725" y="1045975"/>
            <a:chExt cx="7132298" cy="4321373"/>
          </a:xfrm>
        </p:grpSpPr>
        <p:pic>
          <p:nvPicPr>
            <p:cNvPr id="243" name="Google Shape;243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46525" y="1224900"/>
              <a:ext cx="5522676" cy="3545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42"/>
            <p:cNvPicPr preferRelativeResize="0"/>
            <p:nvPr/>
          </p:nvPicPr>
          <p:blipFill rotWithShape="1">
            <a:blip r:embed="rId5">
              <a:alphaModFix/>
            </a:blip>
            <a:srcRect l="2692" t="9089" r="1842"/>
            <a:stretch/>
          </p:blipFill>
          <p:spPr>
            <a:xfrm>
              <a:off x="3323725" y="1045975"/>
              <a:ext cx="7132298" cy="43213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75505"/>
            <a:ext cx="9144003" cy="609451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3"/>
          <p:cNvSpPr txBox="1"/>
          <p:nvPr/>
        </p:nvSpPr>
        <p:spPr>
          <a:xfrm>
            <a:off x="500275" y="276600"/>
            <a:ext cx="2860200" cy="92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Missions</a:t>
            </a:r>
            <a:endParaRPr sz="4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3230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4"/>
          <p:cNvSpPr txBox="1"/>
          <p:nvPr/>
        </p:nvSpPr>
        <p:spPr>
          <a:xfrm>
            <a:off x="220800" y="478500"/>
            <a:ext cx="543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Local</a:t>
            </a:r>
            <a:r>
              <a:rPr lang="en"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Mission Trips</a:t>
            </a:r>
            <a:endParaRPr sz="3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44"/>
          <p:cNvSpPr/>
          <p:nvPr/>
        </p:nvSpPr>
        <p:spPr>
          <a:xfrm>
            <a:off x="345975" y="283350"/>
            <a:ext cx="42261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4"/>
          <p:cNvSpPr/>
          <p:nvPr/>
        </p:nvSpPr>
        <p:spPr>
          <a:xfrm>
            <a:off x="345976" y="1201799"/>
            <a:ext cx="23796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4"/>
          <p:cNvSpPr txBox="1"/>
          <p:nvPr/>
        </p:nvSpPr>
        <p:spPr>
          <a:xfrm>
            <a:off x="280975" y="172515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Homeless Shelter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Baseball Camp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Road to Recovery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 I Love You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44"/>
          <p:cNvPicPr preferRelativeResize="0"/>
          <p:nvPr/>
        </p:nvPicPr>
        <p:blipFill rotWithShape="1">
          <a:blip r:embed="rId4">
            <a:alphaModFix/>
          </a:blip>
          <a:srcRect l="6164" b="11259"/>
          <a:stretch/>
        </p:blipFill>
        <p:spPr>
          <a:xfrm>
            <a:off x="3746400" y="1493800"/>
            <a:ext cx="4167874" cy="2829276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3230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5"/>
          <p:cNvPicPr preferRelativeResize="0"/>
          <p:nvPr/>
        </p:nvPicPr>
        <p:blipFill rotWithShape="1">
          <a:blip r:embed="rId4">
            <a:alphaModFix/>
          </a:blip>
          <a:srcRect l="3035" t="960" r="2696"/>
          <a:stretch/>
        </p:blipFill>
        <p:spPr>
          <a:xfrm>
            <a:off x="3735225" y="1159400"/>
            <a:ext cx="6059272" cy="378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5"/>
          <p:cNvPicPr preferRelativeResize="0"/>
          <p:nvPr/>
        </p:nvPicPr>
        <p:blipFill rotWithShape="1">
          <a:blip r:embed="rId5">
            <a:alphaModFix/>
          </a:blip>
          <a:srcRect l="2692" t="9089" r="1842"/>
          <a:stretch/>
        </p:blipFill>
        <p:spPr>
          <a:xfrm>
            <a:off x="2942725" y="969775"/>
            <a:ext cx="7132298" cy="432137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5"/>
          <p:cNvSpPr txBox="1"/>
          <p:nvPr/>
        </p:nvSpPr>
        <p:spPr>
          <a:xfrm>
            <a:off x="220800" y="478500"/>
            <a:ext cx="543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Mission Trips</a:t>
            </a:r>
            <a:endParaRPr sz="3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45"/>
          <p:cNvSpPr/>
          <p:nvPr/>
        </p:nvSpPr>
        <p:spPr>
          <a:xfrm>
            <a:off x="345975" y="381600"/>
            <a:ext cx="29232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5"/>
          <p:cNvSpPr/>
          <p:nvPr/>
        </p:nvSpPr>
        <p:spPr>
          <a:xfrm>
            <a:off x="345975" y="1201800"/>
            <a:ext cx="17628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46"/>
          <p:cNvGrpSpPr/>
          <p:nvPr/>
        </p:nvGrpSpPr>
        <p:grpSpPr>
          <a:xfrm>
            <a:off x="2942725" y="969775"/>
            <a:ext cx="7132298" cy="4321373"/>
            <a:chOff x="2942725" y="969775"/>
            <a:chExt cx="7132298" cy="4321373"/>
          </a:xfrm>
        </p:grpSpPr>
        <p:pic>
          <p:nvPicPr>
            <p:cNvPr id="277" name="Google Shape;277;p46"/>
            <p:cNvPicPr preferRelativeResize="0"/>
            <p:nvPr/>
          </p:nvPicPr>
          <p:blipFill rotWithShape="1">
            <a:blip r:embed="rId4">
              <a:alphaModFix/>
            </a:blip>
            <a:srcRect l="15710"/>
            <a:stretch/>
          </p:blipFill>
          <p:spPr>
            <a:xfrm>
              <a:off x="3757050" y="1137150"/>
              <a:ext cx="6018298" cy="351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46"/>
            <p:cNvPicPr preferRelativeResize="0"/>
            <p:nvPr/>
          </p:nvPicPr>
          <p:blipFill rotWithShape="1">
            <a:blip r:embed="rId5">
              <a:alphaModFix/>
            </a:blip>
            <a:srcRect l="2692" t="9089" r="1842"/>
            <a:stretch/>
          </p:blipFill>
          <p:spPr>
            <a:xfrm>
              <a:off x="2942725" y="969775"/>
              <a:ext cx="7132298" cy="43213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9" name="Google Shape;279;p46"/>
          <p:cNvSpPr txBox="1"/>
          <p:nvPr/>
        </p:nvSpPr>
        <p:spPr>
          <a:xfrm>
            <a:off x="220800" y="478500"/>
            <a:ext cx="543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Mission Trips</a:t>
            </a:r>
            <a:endParaRPr sz="35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46"/>
          <p:cNvSpPr/>
          <p:nvPr/>
        </p:nvSpPr>
        <p:spPr>
          <a:xfrm>
            <a:off x="345975" y="381600"/>
            <a:ext cx="29232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6"/>
          <p:cNvSpPr/>
          <p:nvPr/>
        </p:nvSpPr>
        <p:spPr>
          <a:xfrm>
            <a:off x="345975" y="1201800"/>
            <a:ext cx="1762800" cy="96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7"/>
          <p:cNvSpPr txBox="1"/>
          <p:nvPr/>
        </p:nvSpPr>
        <p:spPr>
          <a:xfrm>
            <a:off x="5087354" y="478500"/>
            <a:ext cx="4039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Church Communication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47"/>
          <p:cNvSpPr/>
          <p:nvPr/>
        </p:nvSpPr>
        <p:spPr>
          <a:xfrm>
            <a:off x="5212524" y="375900"/>
            <a:ext cx="3763500" cy="10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7"/>
          <p:cNvSpPr/>
          <p:nvPr/>
        </p:nvSpPr>
        <p:spPr>
          <a:xfrm>
            <a:off x="5212529" y="1771500"/>
            <a:ext cx="2062500" cy="10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 r="35379"/>
          <a:stretch/>
        </p:blipFill>
        <p:spPr>
          <a:xfrm>
            <a:off x="76200" y="97676"/>
            <a:ext cx="4788101" cy="493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0"/>
          <p:cNvPicPr preferRelativeResize="0"/>
          <p:nvPr/>
        </p:nvPicPr>
        <p:blipFill rotWithShape="1">
          <a:blip r:embed="rId3">
            <a:alphaModFix amt="69000"/>
          </a:blip>
          <a:srcRect l="13212" r="13213"/>
          <a:stretch/>
        </p:blipFill>
        <p:spPr>
          <a:xfrm>
            <a:off x="857943" y="152400"/>
            <a:ext cx="274999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4168338" y="712988"/>
            <a:ext cx="25686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 sz="2700" b="0">
                <a:solidFill>
                  <a:schemeClr val="accent3"/>
                </a:solidFill>
              </a:rPr>
              <a:t>Presenters</a:t>
            </a:r>
            <a:endParaRPr sz="2700" b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3" name="Google Shape;133;p30"/>
          <p:cNvCxnSpPr/>
          <p:nvPr/>
        </p:nvCxnSpPr>
        <p:spPr>
          <a:xfrm>
            <a:off x="4165113" y="1388713"/>
            <a:ext cx="2724000" cy="0"/>
          </a:xfrm>
          <a:prstGeom prst="straightConnector1">
            <a:avLst/>
          </a:prstGeom>
          <a:noFill/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134" name="Google Shape;134;p30"/>
          <p:cNvGraphicFramePr/>
          <p:nvPr/>
        </p:nvGraphicFramePr>
        <p:xfrm>
          <a:off x="4165118" y="3752341"/>
          <a:ext cx="4044000" cy="373400"/>
        </p:xfrm>
        <a:graphic>
          <a:graphicData uri="http://schemas.openxmlformats.org/drawingml/2006/table">
            <a:tbl>
              <a:tblPr firstRow="1" bandRow="1">
                <a:noFill/>
                <a:tableStyleId>{5C6ED45C-6F83-4304-89F4-A06B0A4C42A9}</a:tableStyleId>
              </a:tblPr>
              <a:tblGrid>
                <a:gridCol w="22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solidFill>
                            <a:schemeClr val="accent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Michael Faulkner</a:t>
                      </a:r>
                      <a:endParaRPr sz="1100" u="none" strike="noStrike" cap="none">
                        <a:solidFill>
                          <a:schemeClr val="accent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solidFill>
                            <a:srgbClr val="25408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Solutions</a:t>
                      </a:r>
                      <a:endParaRPr sz="900" u="none" strike="noStrike" cap="none">
                        <a:solidFill>
                          <a:srgbClr val="25408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solidFill>
                            <a:schemeClr val="accent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Erik Smith</a:t>
                      </a:r>
                      <a:endParaRPr sz="1100" u="none" strike="noStrike" cap="none">
                        <a:solidFill>
                          <a:schemeClr val="accent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>
                          <a:solidFill>
                            <a:srgbClr val="25408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Solutions</a:t>
                      </a:r>
                      <a:endParaRPr sz="1100" u="none" strike="noStrike" cap="none">
                        <a:solidFill>
                          <a:srgbClr val="25408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5" name="Google Shape;13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5125" y="1664325"/>
            <a:ext cx="1945800" cy="19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3325" y="1664325"/>
            <a:ext cx="1945800" cy="19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48"/>
          <p:cNvGrpSpPr/>
          <p:nvPr/>
        </p:nvGrpSpPr>
        <p:grpSpPr>
          <a:xfrm>
            <a:off x="1372075" y="1217401"/>
            <a:ext cx="7199324" cy="3974701"/>
            <a:chOff x="1372075" y="1217401"/>
            <a:chExt cx="7199324" cy="3974701"/>
          </a:xfrm>
        </p:grpSpPr>
        <p:pic>
          <p:nvPicPr>
            <p:cNvPr id="295" name="Google Shape;295;p48"/>
            <p:cNvPicPr preferRelativeResize="0"/>
            <p:nvPr/>
          </p:nvPicPr>
          <p:blipFill rotWithShape="1">
            <a:blip r:embed="rId3">
              <a:alphaModFix/>
            </a:blip>
            <a:srcRect b="2572"/>
            <a:stretch/>
          </p:blipFill>
          <p:spPr>
            <a:xfrm>
              <a:off x="2553280" y="1491615"/>
              <a:ext cx="5158285" cy="33581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72075" y="1217401"/>
              <a:ext cx="7199324" cy="39747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7" name="Google Shape;297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8"/>
          <p:cNvSpPr txBox="1"/>
          <p:nvPr/>
        </p:nvSpPr>
        <p:spPr>
          <a:xfrm>
            <a:off x="381000" y="478500"/>
            <a:ext cx="341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Emails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48"/>
          <p:cNvSpPr/>
          <p:nvPr/>
        </p:nvSpPr>
        <p:spPr>
          <a:xfrm>
            <a:off x="506175" y="435750"/>
            <a:ext cx="1602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8"/>
          <p:cNvSpPr/>
          <p:nvPr/>
        </p:nvSpPr>
        <p:spPr>
          <a:xfrm>
            <a:off x="506175" y="1174050"/>
            <a:ext cx="966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50"/>
          <p:cNvGrpSpPr/>
          <p:nvPr/>
        </p:nvGrpSpPr>
        <p:grpSpPr>
          <a:xfrm>
            <a:off x="1372075" y="1217401"/>
            <a:ext cx="7199324" cy="3974701"/>
            <a:chOff x="1372075" y="1217401"/>
            <a:chExt cx="7199324" cy="3974701"/>
          </a:xfrm>
        </p:grpSpPr>
        <p:pic>
          <p:nvPicPr>
            <p:cNvPr id="315" name="Google Shape;315;p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55449" y="1552725"/>
              <a:ext cx="5197251" cy="321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72075" y="1217401"/>
              <a:ext cx="7199324" cy="39747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7" name="Google Shape;31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0"/>
          <p:cNvSpPr txBox="1"/>
          <p:nvPr/>
        </p:nvSpPr>
        <p:spPr>
          <a:xfrm>
            <a:off x="381000" y="478500"/>
            <a:ext cx="341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Emails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50"/>
          <p:cNvSpPr/>
          <p:nvPr/>
        </p:nvSpPr>
        <p:spPr>
          <a:xfrm>
            <a:off x="506175" y="435750"/>
            <a:ext cx="1602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0"/>
          <p:cNvSpPr/>
          <p:nvPr/>
        </p:nvSpPr>
        <p:spPr>
          <a:xfrm>
            <a:off x="506175" y="1174050"/>
            <a:ext cx="966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1"/>
          <p:cNvSpPr txBox="1"/>
          <p:nvPr/>
        </p:nvSpPr>
        <p:spPr>
          <a:xfrm>
            <a:off x="5773075" y="1412550"/>
            <a:ext cx="27042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Serving Commitments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Events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Recording Attendance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Reply Words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000" y="1854000"/>
            <a:ext cx="4013752" cy="2675182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8" name="Google Shape;328;p51"/>
          <p:cNvSpPr txBox="1"/>
          <p:nvPr/>
        </p:nvSpPr>
        <p:spPr>
          <a:xfrm>
            <a:off x="381000" y="478500"/>
            <a:ext cx="341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Texting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51"/>
          <p:cNvSpPr/>
          <p:nvPr/>
        </p:nvSpPr>
        <p:spPr>
          <a:xfrm>
            <a:off x="506175" y="435750"/>
            <a:ext cx="17142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1"/>
          <p:cNvSpPr/>
          <p:nvPr/>
        </p:nvSpPr>
        <p:spPr>
          <a:xfrm>
            <a:off x="506175" y="1174050"/>
            <a:ext cx="966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9725" y="720825"/>
            <a:ext cx="1961413" cy="3966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52"/>
          <p:cNvGrpSpPr/>
          <p:nvPr/>
        </p:nvGrpSpPr>
        <p:grpSpPr>
          <a:xfrm>
            <a:off x="5451597" y="478488"/>
            <a:ext cx="2525591" cy="4388165"/>
            <a:chOff x="4855372" y="307088"/>
            <a:chExt cx="2525591" cy="4388165"/>
          </a:xfrm>
        </p:grpSpPr>
        <p:sp>
          <p:nvSpPr>
            <p:cNvPr id="338" name="Google Shape;338;p52"/>
            <p:cNvSpPr/>
            <p:nvPr/>
          </p:nvSpPr>
          <p:spPr>
            <a:xfrm rot="2400153">
              <a:off x="6953530" y="401588"/>
              <a:ext cx="379888" cy="286202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52"/>
            <p:cNvSpPr/>
            <p:nvPr/>
          </p:nvSpPr>
          <p:spPr>
            <a:xfrm rot="-3028694">
              <a:off x="4896675" y="401602"/>
              <a:ext cx="379967" cy="286205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0" name="Google Shape;340;p52"/>
            <p:cNvPicPr preferRelativeResize="0"/>
            <p:nvPr/>
          </p:nvPicPr>
          <p:blipFill rotWithShape="1">
            <a:blip r:embed="rId5">
              <a:alphaModFix/>
            </a:blip>
            <a:srcRect l="14673" t="10239" r="12359" b="3642"/>
            <a:stretch/>
          </p:blipFill>
          <p:spPr>
            <a:xfrm>
              <a:off x="4987275" y="448252"/>
              <a:ext cx="2249025" cy="4247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1" name="Google Shape;341;p52"/>
          <p:cNvSpPr/>
          <p:nvPr/>
        </p:nvSpPr>
        <p:spPr>
          <a:xfrm>
            <a:off x="6795734" y="1217400"/>
            <a:ext cx="618000" cy="861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2" name="Google Shape;342;p52"/>
          <p:cNvGrpSpPr/>
          <p:nvPr/>
        </p:nvGrpSpPr>
        <p:grpSpPr>
          <a:xfrm>
            <a:off x="3214172" y="478483"/>
            <a:ext cx="2525591" cy="4388165"/>
            <a:chOff x="3214172" y="478483"/>
            <a:chExt cx="2525591" cy="4388165"/>
          </a:xfrm>
        </p:grpSpPr>
        <p:pic>
          <p:nvPicPr>
            <p:cNvPr id="343" name="Google Shape;343;p52"/>
            <p:cNvPicPr preferRelativeResize="0"/>
            <p:nvPr/>
          </p:nvPicPr>
          <p:blipFill rotWithShape="1">
            <a:blip r:embed="rId6">
              <a:alphaModFix/>
            </a:blip>
            <a:srcRect b="14456"/>
            <a:stretch/>
          </p:blipFill>
          <p:spPr>
            <a:xfrm>
              <a:off x="3486088" y="755513"/>
              <a:ext cx="1961425" cy="3632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52"/>
            <p:cNvSpPr/>
            <p:nvPr/>
          </p:nvSpPr>
          <p:spPr>
            <a:xfrm>
              <a:off x="3523300" y="3642125"/>
              <a:ext cx="1924200" cy="1045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5" name="Google Shape;345;p52"/>
            <p:cNvGrpSpPr/>
            <p:nvPr/>
          </p:nvGrpSpPr>
          <p:grpSpPr>
            <a:xfrm>
              <a:off x="3214172" y="478483"/>
              <a:ext cx="2525591" cy="4388165"/>
              <a:chOff x="4855372" y="307088"/>
              <a:chExt cx="2525591" cy="4388165"/>
            </a:xfrm>
          </p:grpSpPr>
          <p:sp>
            <p:nvSpPr>
              <p:cNvPr id="346" name="Google Shape;346;p52"/>
              <p:cNvSpPr/>
              <p:nvPr/>
            </p:nvSpPr>
            <p:spPr>
              <a:xfrm rot="2400153">
                <a:off x="6953530" y="401588"/>
                <a:ext cx="379888" cy="286202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2"/>
              <p:cNvSpPr/>
              <p:nvPr/>
            </p:nvSpPr>
            <p:spPr>
              <a:xfrm rot="-3028694">
                <a:off x="4896675" y="401602"/>
                <a:ext cx="379967" cy="286205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48" name="Google Shape;348;p52"/>
              <p:cNvPicPr preferRelativeResize="0"/>
              <p:nvPr/>
            </p:nvPicPr>
            <p:blipFill rotWithShape="1">
              <a:blip r:embed="rId5">
                <a:alphaModFix/>
              </a:blip>
              <a:srcRect l="14673" t="10239" r="12359" b="3642"/>
              <a:stretch/>
            </p:blipFill>
            <p:spPr>
              <a:xfrm>
                <a:off x="4987275" y="448252"/>
                <a:ext cx="2249025" cy="42470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49" name="Google Shape;349;p52"/>
          <p:cNvSpPr/>
          <p:nvPr/>
        </p:nvSpPr>
        <p:spPr>
          <a:xfrm>
            <a:off x="4579814" y="1272280"/>
            <a:ext cx="618000" cy="861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2"/>
          <p:cNvSpPr txBox="1"/>
          <p:nvPr/>
        </p:nvSpPr>
        <p:spPr>
          <a:xfrm>
            <a:off x="381000" y="478500"/>
            <a:ext cx="341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Texting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52"/>
          <p:cNvSpPr/>
          <p:nvPr/>
        </p:nvSpPr>
        <p:spPr>
          <a:xfrm>
            <a:off x="506175" y="435750"/>
            <a:ext cx="1602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2"/>
          <p:cNvSpPr/>
          <p:nvPr/>
        </p:nvSpPr>
        <p:spPr>
          <a:xfrm>
            <a:off x="506175" y="1174050"/>
            <a:ext cx="9666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3"/>
          <p:cNvSpPr txBox="1"/>
          <p:nvPr/>
        </p:nvSpPr>
        <p:spPr>
          <a:xfrm>
            <a:off x="381000" y="478500"/>
            <a:ext cx="3412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Volunteer Opportunities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53"/>
          <p:cNvSpPr/>
          <p:nvPr/>
        </p:nvSpPr>
        <p:spPr>
          <a:xfrm>
            <a:off x="506175" y="363225"/>
            <a:ext cx="34122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3"/>
          <p:cNvSpPr/>
          <p:nvPr/>
        </p:nvSpPr>
        <p:spPr>
          <a:xfrm>
            <a:off x="506175" y="1771500"/>
            <a:ext cx="1631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8350" y="1771499"/>
            <a:ext cx="4168125" cy="2778075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3425" y="1482650"/>
            <a:ext cx="5158851" cy="314647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4"/>
          <p:cNvSpPr txBox="1"/>
          <p:nvPr/>
        </p:nvSpPr>
        <p:spPr>
          <a:xfrm>
            <a:off x="381000" y="478500"/>
            <a:ext cx="4129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Volunteer Skills Extra Value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54"/>
          <p:cNvSpPr/>
          <p:nvPr/>
        </p:nvSpPr>
        <p:spPr>
          <a:xfrm>
            <a:off x="506175" y="283350"/>
            <a:ext cx="35550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4"/>
          <p:cNvSpPr/>
          <p:nvPr/>
        </p:nvSpPr>
        <p:spPr>
          <a:xfrm>
            <a:off x="506175" y="1771500"/>
            <a:ext cx="14241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0666" y="1150801"/>
            <a:ext cx="7199324" cy="397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5"/>
          <p:cNvPicPr preferRelativeResize="0"/>
          <p:nvPr/>
        </p:nvPicPr>
        <p:blipFill rotWithShape="1">
          <a:blip r:embed="rId4">
            <a:alphaModFix amt="80000"/>
          </a:blip>
          <a:srcRect t="8340" b="8340"/>
          <a:stretch/>
        </p:blipFill>
        <p:spPr>
          <a:xfrm>
            <a:off x="77925" y="71975"/>
            <a:ext cx="8996326" cy="499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5"/>
          <p:cNvSpPr txBox="1"/>
          <p:nvPr/>
        </p:nvSpPr>
        <p:spPr>
          <a:xfrm>
            <a:off x="0" y="3463325"/>
            <a:ext cx="914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Managing the </a:t>
            </a:r>
            <a:r>
              <a:rPr lang="en" sz="48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Outreach</a:t>
            </a:r>
            <a:endParaRPr sz="4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55"/>
          <p:cNvSpPr txBox="1"/>
          <p:nvPr/>
        </p:nvSpPr>
        <p:spPr>
          <a:xfrm>
            <a:off x="0" y="4163575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a Digital World</a:t>
            </a:r>
            <a:endParaRPr sz="2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56"/>
          <p:cNvGrpSpPr/>
          <p:nvPr/>
        </p:nvGrpSpPr>
        <p:grpSpPr>
          <a:xfrm>
            <a:off x="2399448" y="624964"/>
            <a:ext cx="7583544" cy="4706499"/>
            <a:chOff x="2494700" y="668225"/>
            <a:chExt cx="7495101" cy="4541199"/>
          </a:xfrm>
        </p:grpSpPr>
        <p:pic>
          <p:nvPicPr>
            <p:cNvPr id="386" name="Google Shape;386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03950" y="871350"/>
              <a:ext cx="5876599" cy="3675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56"/>
            <p:cNvPicPr preferRelativeResize="0"/>
            <p:nvPr/>
          </p:nvPicPr>
          <p:blipFill rotWithShape="1">
            <a:blip r:embed="rId5">
              <a:alphaModFix/>
            </a:blip>
            <a:srcRect l="2692" t="9089" r="1842"/>
            <a:stretch/>
          </p:blipFill>
          <p:spPr>
            <a:xfrm>
              <a:off x="2494700" y="668225"/>
              <a:ext cx="7495101" cy="45411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8" name="Google Shape;388;p56"/>
          <p:cNvSpPr txBox="1"/>
          <p:nvPr/>
        </p:nvSpPr>
        <p:spPr>
          <a:xfrm>
            <a:off x="381000" y="478500"/>
            <a:ext cx="469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Scheduler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56"/>
          <p:cNvSpPr/>
          <p:nvPr/>
        </p:nvSpPr>
        <p:spPr>
          <a:xfrm>
            <a:off x="506175" y="283350"/>
            <a:ext cx="24114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6"/>
          <p:cNvSpPr/>
          <p:nvPr/>
        </p:nvSpPr>
        <p:spPr>
          <a:xfrm>
            <a:off x="506175" y="1326450"/>
            <a:ext cx="1631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57"/>
          <p:cNvPicPr preferRelativeResize="0"/>
          <p:nvPr/>
        </p:nvPicPr>
        <p:blipFill rotWithShape="1">
          <a:blip r:embed="rId3">
            <a:alphaModFix/>
          </a:blip>
          <a:srcRect b="6707"/>
          <a:stretch/>
        </p:blipFill>
        <p:spPr>
          <a:xfrm>
            <a:off x="5156900" y="614300"/>
            <a:ext cx="1941076" cy="392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7"/>
          <p:cNvSpPr txBox="1"/>
          <p:nvPr/>
        </p:nvSpPr>
        <p:spPr>
          <a:xfrm>
            <a:off x="381000" y="478500"/>
            <a:ext cx="341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Tasks &amp; Notes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57"/>
          <p:cNvSpPr/>
          <p:nvPr/>
        </p:nvSpPr>
        <p:spPr>
          <a:xfrm>
            <a:off x="506175" y="283350"/>
            <a:ext cx="32595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7"/>
          <p:cNvSpPr/>
          <p:nvPr/>
        </p:nvSpPr>
        <p:spPr>
          <a:xfrm>
            <a:off x="506175" y="1326450"/>
            <a:ext cx="1631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" name="Google Shape;400;p57"/>
          <p:cNvGrpSpPr/>
          <p:nvPr/>
        </p:nvGrpSpPr>
        <p:grpSpPr>
          <a:xfrm>
            <a:off x="4855372" y="307088"/>
            <a:ext cx="2525591" cy="4388165"/>
            <a:chOff x="4855372" y="307088"/>
            <a:chExt cx="2525591" cy="4388165"/>
          </a:xfrm>
        </p:grpSpPr>
        <p:sp>
          <p:nvSpPr>
            <p:cNvPr id="401" name="Google Shape;401;p57"/>
            <p:cNvSpPr/>
            <p:nvPr/>
          </p:nvSpPr>
          <p:spPr>
            <a:xfrm rot="2400153">
              <a:off x="6953530" y="401588"/>
              <a:ext cx="379888" cy="286202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7"/>
            <p:cNvSpPr/>
            <p:nvPr/>
          </p:nvSpPr>
          <p:spPr>
            <a:xfrm rot="-3028694">
              <a:off x="4896675" y="401602"/>
              <a:ext cx="379967" cy="286205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3" name="Google Shape;403;p57"/>
            <p:cNvPicPr preferRelativeResize="0"/>
            <p:nvPr/>
          </p:nvPicPr>
          <p:blipFill rotWithShape="1">
            <a:blip r:embed="rId5">
              <a:alphaModFix/>
            </a:blip>
            <a:srcRect l="14673" t="10239" r="12359" b="3642"/>
            <a:stretch/>
          </p:blipFill>
          <p:spPr>
            <a:xfrm>
              <a:off x="4987275" y="448252"/>
              <a:ext cx="2249025" cy="4247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8"/>
          <p:cNvSpPr txBox="1"/>
          <p:nvPr/>
        </p:nvSpPr>
        <p:spPr>
          <a:xfrm>
            <a:off x="381000" y="478500"/>
            <a:ext cx="469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Attendance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58"/>
          <p:cNvSpPr/>
          <p:nvPr/>
        </p:nvSpPr>
        <p:spPr>
          <a:xfrm>
            <a:off x="506175" y="283350"/>
            <a:ext cx="30645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8"/>
          <p:cNvSpPr/>
          <p:nvPr/>
        </p:nvSpPr>
        <p:spPr>
          <a:xfrm>
            <a:off x="506175" y="1326450"/>
            <a:ext cx="16317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2" name="Google Shape;412;p58"/>
          <p:cNvGrpSpPr/>
          <p:nvPr/>
        </p:nvGrpSpPr>
        <p:grpSpPr>
          <a:xfrm>
            <a:off x="2137885" y="1175352"/>
            <a:ext cx="5236529" cy="3968156"/>
            <a:chOff x="2313293" y="1116295"/>
            <a:chExt cx="5021123" cy="3900675"/>
          </a:xfrm>
        </p:grpSpPr>
        <p:pic>
          <p:nvPicPr>
            <p:cNvPr id="413" name="Google Shape;413;p58"/>
            <p:cNvPicPr preferRelativeResize="0"/>
            <p:nvPr/>
          </p:nvPicPr>
          <p:blipFill rotWithShape="1">
            <a:blip r:embed="rId4">
              <a:alphaModFix/>
            </a:blip>
            <a:srcRect l="11331" r="10360"/>
            <a:stretch/>
          </p:blipFill>
          <p:spPr>
            <a:xfrm>
              <a:off x="2586150" y="1326925"/>
              <a:ext cx="4532900" cy="3508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5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2873517" y="556071"/>
              <a:ext cx="3900675" cy="50211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5" name="Google Shape;415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88475" y="215900"/>
            <a:ext cx="2251274" cy="1826099"/>
          </a:xfrm>
          <a:prstGeom prst="rect">
            <a:avLst/>
          </a:prstGeom>
          <a:noFill/>
          <a:ln>
            <a:noFill/>
          </a:ln>
          <a:effectLst>
            <a:outerShdw blurRad="114300" dist="19050" dir="5400000" algn="bl" rotWithShape="0">
              <a:srgbClr val="000000">
                <a:alpha val="67843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/>
          <p:nvPr/>
        </p:nvSpPr>
        <p:spPr>
          <a:xfrm>
            <a:off x="6299833" y="1934600"/>
            <a:ext cx="2640000" cy="18405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31"/>
          <p:cNvPicPr preferRelativeResize="0"/>
          <p:nvPr/>
        </p:nvPicPr>
        <p:blipFill rotWithShape="1">
          <a:blip r:embed="rId3">
            <a:alphaModFix/>
          </a:blip>
          <a:srcRect r="4048" b="6295"/>
          <a:stretch/>
        </p:blipFill>
        <p:spPr>
          <a:xfrm>
            <a:off x="6299825" y="1934625"/>
            <a:ext cx="2720141" cy="1840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1"/>
          <p:cNvSpPr txBox="1"/>
          <p:nvPr/>
        </p:nvSpPr>
        <p:spPr>
          <a:xfrm>
            <a:off x="3433725" y="3598400"/>
            <a:ext cx="44163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https://www.touchpointsoftware.com/subscribetoblog</a:t>
            </a:r>
            <a:endParaRPr sz="1200" b="0" i="0" u="none" strike="noStrike" cap="none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9925" y="1929125"/>
            <a:ext cx="2631900" cy="1840525"/>
          </a:xfrm>
          <a:prstGeom prst="rect">
            <a:avLst/>
          </a:prstGeom>
          <a:noFill/>
          <a:ln>
            <a:noFill/>
          </a:ln>
          <a:effectLst>
            <a:outerShdw blurRad="57150" dist="9525" dir="87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46" name="Google Shape;146;p31"/>
          <p:cNvSpPr/>
          <p:nvPr/>
        </p:nvSpPr>
        <p:spPr>
          <a:xfrm>
            <a:off x="3508975" y="1934600"/>
            <a:ext cx="2640000" cy="18405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1"/>
          <p:cNvSpPr txBox="1"/>
          <p:nvPr/>
        </p:nvSpPr>
        <p:spPr>
          <a:xfrm>
            <a:off x="333500" y="602250"/>
            <a:ext cx="3253200" cy="861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Subscribe!</a:t>
            </a:r>
            <a:endParaRPr sz="4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31"/>
          <p:cNvPicPr preferRelativeResize="0"/>
          <p:nvPr/>
        </p:nvPicPr>
        <p:blipFill rotWithShape="1">
          <a:blip r:embed="rId6">
            <a:alphaModFix/>
          </a:blip>
          <a:srcRect l="7191" r="7198"/>
          <a:stretch/>
        </p:blipFill>
        <p:spPr>
          <a:xfrm>
            <a:off x="3509925" y="1934613"/>
            <a:ext cx="2631900" cy="184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9"/>
          <p:cNvPicPr preferRelativeResize="0"/>
          <p:nvPr/>
        </p:nvPicPr>
        <p:blipFill rotWithShape="1">
          <a:blip r:embed="rId3">
            <a:alphaModFix/>
          </a:blip>
          <a:srcRect r="249" b="17265"/>
          <a:stretch/>
        </p:blipFill>
        <p:spPr>
          <a:xfrm>
            <a:off x="88486" y="88050"/>
            <a:ext cx="8974949" cy="4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9"/>
          <p:cNvPicPr preferRelativeResize="0"/>
          <p:nvPr/>
        </p:nvPicPr>
        <p:blipFill rotWithShape="1">
          <a:blip r:embed="rId5">
            <a:alphaModFix/>
          </a:blip>
          <a:srcRect l="8311" r="13787"/>
          <a:stretch/>
        </p:blipFill>
        <p:spPr>
          <a:xfrm>
            <a:off x="1386450" y="413100"/>
            <a:ext cx="6436550" cy="406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6950" y="0"/>
            <a:ext cx="8711501" cy="507887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9"/>
          <p:cNvSpPr txBox="1"/>
          <p:nvPr/>
        </p:nvSpPr>
        <p:spPr>
          <a:xfrm rot="-5400000">
            <a:off x="-1809875" y="2199800"/>
            <a:ext cx="469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Searches &amp; Reports</a:t>
            </a:r>
            <a:endParaRPr sz="3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59"/>
          <p:cNvSpPr/>
          <p:nvPr/>
        </p:nvSpPr>
        <p:spPr>
          <a:xfrm rot="-5400000">
            <a:off x="-1362375" y="2516600"/>
            <a:ext cx="45015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9"/>
          <p:cNvSpPr/>
          <p:nvPr/>
        </p:nvSpPr>
        <p:spPr>
          <a:xfrm rot="-5400000">
            <a:off x="-1048400" y="3513350"/>
            <a:ext cx="25080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61"/>
          <p:cNvPicPr preferRelativeResize="0"/>
          <p:nvPr/>
        </p:nvPicPr>
        <p:blipFill rotWithShape="1">
          <a:blip r:embed="rId3">
            <a:alphaModFix/>
          </a:blip>
          <a:srcRect r="249" b="17265"/>
          <a:stretch/>
        </p:blipFill>
        <p:spPr>
          <a:xfrm>
            <a:off x="88486" y="88050"/>
            <a:ext cx="8974949" cy="4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8225" y="427526"/>
            <a:ext cx="6335449" cy="42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6950" y="0"/>
            <a:ext cx="8709151" cy="50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1"/>
          <p:cNvSpPr txBox="1"/>
          <p:nvPr/>
        </p:nvSpPr>
        <p:spPr>
          <a:xfrm rot="-5400000">
            <a:off x="-1977725" y="2048300"/>
            <a:ext cx="503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Dashboard Widgets</a:t>
            </a:r>
            <a:endParaRPr sz="3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4" name="Google Shape;444;p61"/>
          <p:cNvSpPr/>
          <p:nvPr/>
        </p:nvSpPr>
        <p:spPr>
          <a:xfrm rot="-5400000">
            <a:off x="-1416225" y="2462750"/>
            <a:ext cx="46092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61"/>
          <p:cNvSpPr/>
          <p:nvPr/>
        </p:nvSpPr>
        <p:spPr>
          <a:xfrm rot="-5400000">
            <a:off x="-1048400" y="3513350"/>
            <a:ext cx="2508000" cy="86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5113" y="275075"/>
            <a:ext cx="3673776" cy="4593352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9700" y="1115400"/>
            <a:ext cx="4246100" cy="283073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3"/>
          <p:cNvSpPr txBox="1">
            <a:spLocks noGrp="1"/>
          </p:cNvSpPr>
          <p:nvPr>
            <p:ph type="title"/>
          </p:nvPr>
        </p:nvSpPr>
        <p:spPr>
          <a:xfrm>
            <a:off x="911424" y="1179125"/>
            <a:ext cx="28113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35802"/>
              <a:buNone/>
            </a:pPr>
            <a:r>
              <a:rPr lang="en" sz="2700" b="0">
                <a:solidFill>
                  <a:schemeClr val="dk1"/>
                </a:solidFill>
              </a:rPr>
              <a:t>Submit Your Questions</a:t>
            </a:r>
            <a:endParaRPr sz="2700" b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0" name="Google Shape;460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64"/>
          <p:cNvGrpSpPr/>
          <p:nvPr/>
        </p:nvGrpSpPr>
        <p:grpSpPr>
          <a:xfrm>
            <a:off x="2034870" y="1658818"/>
            <a:ext cx="5074259" cy="1664663"/>
            <a:chOff x="2831675" y="1569450"/>
            <a:chExt cx="3556800" cy="1664663"/>
          </a:xfrm>
        </p:grpSpPr>
        <p:sp>
          <p:nvSpPr>
            <p:cNvPr id="466" name="Google Shape;466;p64"/>
            <p:cNvSpPr/>
            <p:nvPr/>
          </p:nvSpPr>
          <p:spPr>
            <a:xfrm>
              <a:off x="2831675" y="1569450"/>
              <a:ext cx="3556800" cy="9234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4"/>
            <p:cNvSpPr txBox="1"/>
            <p:nvPr/>
          </p:nvSpPr>
          <p:spPr>
            <a:xfrm>
              <a:off x="2831675" y="1572150"/>
              <a:ext cx="3556800" cy="1661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" sz="4800" b="0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Thank You!</a:t>
              </a:r>
              <a:endParaRPr sz="48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68" name="Google Shape;46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4"/>
          <p:cNvSpPr txBox="1"/>
          <p:nvPr/>
        </p:nvSpPr>
        <p:spPr>
          <a:xfrm>
            <a:off x="3034350" y="2652350"/>
            <a:ext cx="3075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Get In Touch!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sng" strike="noStrike" cap="non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Solutions@TouchPointSoftware.com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4725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2"/>
          <p:cNvSpPr/>
          <p:nvPr/>
        </p:nvSpPr>
        <p:spPr>
          <a:xfrm>
            <a:off x="8256625" y="4277568"/>
            <a:ext cx="785100" cy="75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2"/>
          <p:cNvSpPr/>
          <p:nvPr/>
        </p:nvSpPr>
        <p:spPr>
          <a:xfrm>
            <a:off x="3884725" y="92375"/>
            <a:ext cx="5157000" cy="494850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2"/>
          <p:cNvSpPr txBox="1"/>
          <p:nvPr/>
        </p:nvSpPr>
        <p:spPr>
          <a:xfrm>
            <a:off x="590200" y="588375"/>
            <a:ext cx="2663700" cy="92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4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32"/>
          <p:cNvSpPr txBox="1"/>
          <p:nvPr/>
        </p:nvSpPr>
        <p:spPr>
          <a:xfrm>
            <a:off x="3865675" y="858125"/>
            <a:ext cx="48768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Importance of Community Outreach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Reaching the Unchurched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Deepening Relationships With Christ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Methods of Outreach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Community Events &amp; Registrations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Group Finder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Mission Trips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Communication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Volunteer Opportunities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Managing the Outreach</a:t>
            </a:r>
            <a:endParaRPr sz="1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Scheduler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Tasks &amp; Notes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Attendance 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Searches &amp; Reports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○"/>
            </a:pPr>
            <a:r>
              <a:rPr lang="en"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Widgets &amp; Dashboards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32"/>
          <p:cNvSpPr txBox="1"/>
          <p:nvPr/>
        </p:nvSpPr>
        <p:spPr>
          <a:xfrm>
            <a:off x="6631400" y="4732350"/>
            <a:ext cx="241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TouchPoint Software</a:t>
            </a:r>
            <a:endParaRPr sz="1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/>
          <p:nvPr/>
        </p:nvSpPr>
        <p:spPr>
          <a:xfrm>
            <a:off x="2077350" y="1645650"/>
            <a:ext cx="4989300" cy="923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3"/>
          <p:cNvSpPr txBox="1"/>
          <p:nvPr/>
        </p:nvSpPr>
        <p:spPr>
          <a:xfrm>
            <a:off x="2077350" y="1691700"/>
            <a:ext cx="4989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" sz="4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What’s the Point?</a:t>
            </a:r>
            <a:endParaRPr sz="4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5" name="Google Shape;16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276" y="4475476"/>
            <a:ext cx="544200" cy="54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/>
          <p:nvPr/>
        </p:nvSpPr>
        <p:spPr>
          <a:xfrm>
            <a:off x="5249350" y="478500"/>
            <a:ext cx="3721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Community Outreach</a:t>
            </a:r>
            <a:endParaRPr sz="3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34"/>
          <p:cNvSpPr/>
          <p:nvPr/>
        </p:nvSpPr>
        <p:spPr>
          <a:xfrm>
            <a:off x="5374525" y="375900"/>
            <a:ext cx="3230400" cy="10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4"/>
          <p:cNvSpPr/>
          <p:nvPr/>
        </p:nvSpPr>
        <p:spPr>
          <a:xfrm>
            <a:off x="5374525" y="1771500"/>
            <a:ext cx="2062500" cy="10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34"/>
          <p:cNvPicPr preferRelativeResize="0"/>
          <p:nvPr/>
        </p:nvPicPr>
        <p:blipFill rotWithShape="1">
          <a:blip r:embed="rId3">
            <a:alphaModFix/>
          </a:blip>
          <a:srcRect l="6480" t="10" r="24941" b="-10"/>
          <a:stretch/>
        </p:blipFill>
        <p:spPr>
          <a:xfrm>
            <a:off x="90150" y="93025"/>
            <a:ext cx="5101701" cy="495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/>
          <p:nvPr/>
        </p:nvSpPr>
        <p:spPr>
          <a:xfrm>
            <a:off x="296350" y="478500"/>
            <a:ext cx="37215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Community &amp; </a:t>
            </a:r>
            <a:endParaRPr sz="3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Church Benefits</a:t>
            </a:r>
            <a:endParaRPr sz="3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35"/>
          <p:cNvSpPr/>
          <p:nvPr/>
        </p:nvSpPr>
        <p:spPr>
          <a:xfrm>
            <a:off x="421525" y="283350"/>
            <a:ext cx="3596400" cy="10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5"/>
          <p:cNvSpPr/>
          <p:nvPr/>
        </p:nvSpPr>
        <p:spPr>
          <a:xfrm>
            <a:off x="421525" y="1771500"/>
            <a:ext cx="2062500" cy="102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35"/>
          <p:cNvPicPr preferRelativeResize="0"/>
          <p:nvPr/>
        </p:nvPicPr>
        <p:blipFill rotWithShape="1">
          <a:blip r:embed="rId3">
            <a:alphaModFix/>
          </a:blip>
          <a:srcRect l="11411" r="11420" b="10594"/>
          <a:stretch/>
        </p:blipFill>
        <p:spPr>
          <a:xfrm>
            <a:off x="4571998" y="283350"/>
            <a:ext cx="3899976" cy="33889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/>
          <p:nvPr/>
        </p:nvSpPr>
        <p:spPr>
          <a:xfrm>
            <a:off x="53925" y="1854694"/>
            <a:ext cx="41460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Methods </a:t>
            </a:r>
            <a:endParaRPr sz="4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Of Digital</a:t>
            </a:r>
            <a:endParaRPr sz="48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Community</a:t>
            </a:r>
            <a:endParaRPr sz="4800" b="0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Outreach</a:t>
            </a:r>
            <a:endParaRPr sz="48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7"/>
          <p:cNvSpPr txBox="1">
            <a:spLocks noGrp="1"/>
          </p:cNvSpPr>
          <p:nvPr>
            <p:ph type="title" idx="4294967295"/>
          </p:nvPr>
        </p:nvSpPr>
        <p:spPr>
          <a:xfrm>
            <a:off x="4647925" y="152400"/>
            <a:ext cx="41448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6419"/>
              <a:buNone/>
            </a:pPr>
            <a:r>
              <a:rPr lang="en" sz="3600">
                <a:solidFill>
                  <a:schemeClr val="accent1"/>
                </a:solidFill>
              </a:rPr>
              <a:t>Community</a:t>
            </a:r>
            <a:r>
              <a:rPr lang="en" sz="3600"/>
              <a:t> Events</a:t>
            </a:r>
            <a:endParaRPr sz="3600" b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37"/>
          <p:cNvSpPr txBox="1"/>
          <p:nvPr/>
        </p:nvSpPr>
        <p:spPr>
          <a:xfrm>
            <a:off x="4647926" y="1455325"/>
            <a:ext cx="3867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Doors To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Community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Faces + 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Familiar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Faces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37"/>
          <p:cNvPicPr preferRelativeResize="0"/>
          <p:nvPr/>
        </p:nvPicPr>
        <p:blipFill rotWithShape="1">
          <a:blip r:embed="rId3">
            <a:alphaModFix/>
          </a:blip>
          <a:srcRect t="8506" b="8506"/>
          <a:stretch/>
        </p:blipFill>
        <p:spPr>
          <a:xfrm>
            <a:off x="88600" y="91450"/>
            <a:ext cx="4483400" cy="49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ouchPoint Blues">
  <a:themeElements>
    <a:clrScheme name="Simple Light">
      <a:dk1>
        <a:srgbClr val="050301"/>
      </a:dk1>
      <a:lt1>
        <a:srgbClr val="FBFBFF"/>
      </a:lt1>
      <a:dk2>
        <a:srgbClr val="5E5E5E"/>
      </a:dk2>
      <a:lt2>
        <a:srgbClr val="BDBDBF"/>
      </a:lt2>
      <a:accent1>
        <a:srgbClr val="009DF1"/>
      </a:accent1>
      <a:accent2>
        <a:srgbClr val="00DEF2"/>
      </a:accent2>
      <a:accent3>
        <a:srgbClr val="25408F"/>
      </a:accent3>
      <a:accent4>
        <a:srgbClr val="A5E6F3"/>
      </a:accent4>
      <a:accent5>
        <a:srgbClr val="DDF5FF"/>
      </a:accent5>
      <a:accent6>
        <a:srgbClr val="DDF5FF"/>
      </a:accent6>
      <a:hlink>
        <a:srgbClr val="009DF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uchPoint Blues">
  <a:themeElements>
    <a:clrScheme name="Simple Light">
      <a:dk1>
        <a:srgbClr val="050301"/>
      </a:dk1>
      <a:lt1>
        <a:srgbClr val="FBFBFF"/>
      </a:lt1>
      <a:dk2>
        <a:srgbClr val="5E5E5E"/>
      </a:dk2>
      <a:lt2>
        <a:srgbClr val="BDBDBF"/>
      </a:lt2>
      <a:accent1>
        <a:srgbClr val="009DF1"/>
      </a:accent1>
      <a:accent2>
        <a:srgbClr val="00DEF2"/>
      </a:accent2>
      <a:accent3>
        <a:srgbClr val="25408F"/>
      </a:accent3>
      <a:accent4>
        <a:srgbClr val="A5E6F3"/>
      </a:accent4>
      <a:accent5>
        <a:srgbClr val="DDF5FF"/>
      </a:accent5>
      <a:accent6>
        <a:srgbClr val="DDF5FF"/>
      </a:accent6>
      <a:hlink>
        <a:srgbClr val="009DF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Macintosh PowerPoint</Application>
  <PresentationFormat>On-screen Show (16:9)</PresentationFormat>
  <Paragraphs>108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Montserrat Light</vt:lpstr>
      <vt:lpstr>Montserrat</vt:lpstr>
      <vt:lpstr>Roboto</vt:lpstr>
      <vt:lpstr>Arial</vt:lpstr>
      <vt:lpstr>TouchPoint Blues</vt:lpstr>
      <vt:lpstr>TouchPoint Blues</vt:lpstr>
      <vt:lpstr>What’s the Point…</vt:lpstr>
      <vt:lpstr>Presenters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Events</vt:lpstr>
      <vt:lpstr>Holidays &amp;  Special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Submit Your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the Point…</dc:title>
  <cp:lastModifiedBy>Katie Wilson</cp:lastModifiedBy>
  <cp:revision>1</cp:revision>
  <dcterms:modified xsi:type="dcterms:W3CDTF">2022-09-01T20:29:48Z</dcterms:modified>
</cp:coreProperties>
</file>