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ExtraBold" pitchFamily="2" charset="77"/>
      <p:bold r:id="rId33"/>
      <p:italic r:id="rId34"/>
      <p:boldItalic r:id="rId35"/>
    </p:embeddedFont>
    <p:embeddedFont>
      <p:font typeface="Montserrat Light" panose="020F0302020204030204" pitchFamily="34" charset="0"/>
      <p:regular r:id="rId36"/>
      <p:bold r:id="rId37"/>
      <p:italic r:id="rId38"/>
      <p:boldItalic r:id="rId39"/>
    </p:embeddedFont>
    <p:embeddedFont>
      <p:font typeface="Montserrat SemiBold" pitchFamily="2" charset="77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B635C1-7985-49B3-9D3C-04B11592BD7F}">
  <a:tblStyle styleId="{4FB635C1-7985-49B3-9D3C-04B11592BD7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151ACEE-E776-469D-B14E-B6A39ED33EAB}" styleName="Table_1">
    <a:wholeTbl>
      <a:tcTxStyle b="off" i="off">
        <a:font>
          <a:latin typeface="Montserrat ExtraLight"/>
          <a:ea typeface="Montserrat ExtraLight"/>
          <a:cs typeface="Montserrat Extra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A"/>
          </a:solidFill>
        </a:fill>
      </a:tcStyle>
    </a:wholeTbl>
    <a:band1H>
      <a:tcTxStyle/>
      <a:tcStyle>
        <a:tcBdr/>
        <a:fill>
          <a:solidFill>
            <a:srgbClr val="CACC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C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ontserrat ExtraLight"/>
          <a:ea typeface="Montserrat ExtraLight"/>
          <a:cs typeface="Montserrat Extra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Montserrat ExtraLight"/>
          <a:ea typeface="Montserrat ExtraLight"/>
          <a:cs typeface="Montserrat Extra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Montserrat ExtraLight"/>
          <a:ea typeface="Montserrat ExtraLight"/>
          <a:cs typeface="Montserrat Extra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ontserrat ExtraLight"/>
          <a:ea typeface="Montserrat ExtraLight"/>
          <a:cs typeface="Montserrat Extra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71" d="100"/>
          <a:sy n="171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6eae2e89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16eae2e89a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g16eae2e89a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eae2e89a6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16eae2e89a6_0_5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5030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g16eae2e89a6_0_5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eae2e89a6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16eae2e89a6_0_5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  <p:sp>
        <p:nvSpPr>
          <p:cNvPr id="228" name="Google Shape;228;g16eae2e89a6_0_5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eae2e89a6_0_4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g16eae2e89a6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73ccfa07ad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50301"/>
              </a:solidFill>
            </a:endParaRPr>
          </a:p>
        </p:txBody>
      </p:sp>
      <p:sp>
        <p:nvSpPr>
          <p:cNvPr id="242" name="Google Shape;242;g173ccfa07a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73ccfa07ad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g173ccfa07a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73ccfa07ad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chemeClr val="accent4"/>
              </a:highlight>
            </a:endParaRPr>
          </a:p>
        </p:txBody>
      </p:sp>
      <p:sp>
        <p:nvSpPr>
          <p:cNvPr id="256" name="Google Shape;256;g173ccfa07a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73ccfa07ad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173ccfa07a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73ccfa07ad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g173ccfa07a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52dfa397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52dfa397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EXCLUSIVE TO TOUCHPOINT GIVING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5f2ac08d55_0_1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15f2ac08d55_0_1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f2ac08d55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15f2ac08d55_0_6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5f2ac08d55_0_6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9d3be15f0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9d3be15f0_1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49d3be15f0_1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73ccfa07a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73ccfa07ad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173ccfa07ad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73ccfa07a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73ccfa07ad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173ccfa07ad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73ccfa07ad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73ccfa07ad_0_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338;g173ccfa07ad_0_2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5f2ac08d55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15f2ac08d55_0_9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15f2ac08d55_0_9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5f2ac08d55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15f2ac08d55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2ed2edbc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152ed2edbcf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50301"/>
              </a:buClr>
              <a:buSzPts val="1400"/>
              <a:buFont typeface="Montserrat"/>
              <a:buChar char="●"/>
            </a:pPr>
            <a:endParaRPr dirty="0"/>
          </a:p>
        </p:txBody>
      </p:sp>
      <p:sp>
        <p:nvSpPr>
          <p:cNvPr id="162" name="Google Shape;162;g152ed2edbcf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73ccfa07ad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g173ccfa07a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7816bccba4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g17816bccba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73ccfa07ad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</a:t>
            </a:r>
            <a:endParaRPr/>
          </a:p>
        </p:txBody>
      </p:sp>
      <p:sp>
        <p:nvSpPr>
          <p:cNvPr id="185" name="Google Shape;185;g173ccfa07a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3ccfa07ad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</a:t>
            </a:r>
            <a:endParaRPr/>
          </a:p>
        </p:txBody>
      </p:sp>
      <p:sp>
        <p:nvSpPr>
          <p:cNvPr id="194" name="Google Shape;194;g173ccfa07a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73ccfa07ad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g173ccfa07a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eae2e89a6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16eae2e89a6_0_4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10" name="Google Shape;210;g16eae2e89a6_0_4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10">
  <p:cSld name="ONE_COLUMN_TEXT_2_3_2_2_2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6250" y="1517275"/>
            <a:ext cx="5765700" cy="23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6710350" y="4755725"/>
            <a:ext cx="23193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24408F"/>
                </a:solidFill>
                <a:latin typeface="Montserrat"/>
                <a:ea typeface="Montserrat"/>
                <a:cs typeface="Montserrat"/>
                <a:sym typeface="Montserrat"/>
              </a:rPr>
              <a:t>TOUCHPOINT SUMMIT 2021</a:t>
            </a:r>
            <a:endParaRPr sz="1200" b="0" i="0" u="none" strike="noStrike" cap="none">
              <a:solidFill>
                <a:srgbClr val="2440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776500" y="776050"/>
            <a:ext cx="7570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1_Section Break Option 1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  <a:defRPr sz="1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7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8660721" y="4676857"/>
            <a:ext cx="417788" cy="40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219245" y="99785"/>
            <a:ext cx="75288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219244" y="881743"/>
            <a:ext cx="8573700" cy="4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98450" algn="l" rtl="0">
              <a:spcBef>
                <a:spcPts val="3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500"/>
              </a:spcBef>
              <a:spcAft>
                <a:spcPts val="5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542109" y="1085850"/>
            <a:ext cx="4515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ExtraBold"/>
              <a:buNone/>
              <a:defRPr sz="21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>
            <a:spLocks noGrp="1"/>
          </p:cNvSpPr>
          <p:nvPr>
            <p:ph type="pic" idx="2"/>
          </p:nvPr>
        </p:nvSpPr>
        <p:spPr>
          <a:xfrm>
            <a:off x="741759" y="685800"/>
            <a:ext cx="2460900" cy="3429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542109" y="2082800"/>
            <a:ext cx="45159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SzPts val="1100"/>
              <a:buNone/>
              <a:defRPr sz="14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 rtl="0">
              <a:spcBef>
                <a:spcPts val="5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 rtl="0">
              <a:spcBef>
                <a:spcPts val="5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 rtl="0">
              <a:spcBef>
                <a:spcPts val="5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 rtl="0">
              <a:spcBef>
                <a:spcPts val="500"/>
              </a:spcBef>
              <a:spcAft>
                <a:spcPts val="50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1">
  <p:cSld name="OBJECT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219245" y="99785"/>
            <a:ext cx="75288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219244" y="881743"/>
            <a:ext cx="8573700" cy="4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98450" algn="l" rtl="0">
              <a:spcBef>
                <a:spcPts val="3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500"/>
              </a:spcBef>
              <a:spcAft>
                <a:spcPts val="5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mailto:Solutions@TouchPointSoftware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5"/>
          <p:cNvPicPr preferRelativeResize="0"/>
          <p:nvPr/>
        </p:nvPicPr>
        <p:blipFill rotWithShape="1">
          <a:blip r:embed="rId3">
            <a:alphaModFix amt="35000"/>
          </a:blip>
          <a:srcRect l="7791" r="7791"/>
          <a:stretch/>
        </p:blipFill>
        <p:spPr>
          <a:xfrm>
            <a:off x="0" y="-285750"/>
            <a:ext cx="9143997" cy="609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5"/>
          <p:cNvSpPr txBox="1">
            <a:spLocks noGrp="1"/>
          </p:cNvSpPr>
          <p:nvPr>
            <p:ph type="title"/>
          </p:nvPr>
        </p:nvSpPr>
        <p:spPr>
          <a:xfrm>
            <a:off x="165563" y="397163"/>
            <a:ext cx="39621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What’s the</a:t>
            </a: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b="0">
                <a:latin typeface="Montserrat"/>
                <a:ea typeface="Montserrat"/>
                <a:cs typeface="Montserrat"/>
                <a:sym typeface="Montserrat"/>
              </a:rPr>
              <a:t>Point</a:t>
            </a:r>
            <a:r>
              <a:rPr lang="en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35"/>
          <p:cNvSpPr txBox="1"/>
          <p:nvPr/>
        </p:nvSpPr>
        <p:spPr>
          <a:xfrm>
            <a:off x="675189" y="979406"/>
            <a:ext cx="294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lang="en" sz="15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TouchPoint Giving</a:t>
            </a:r>
            <a:r>
              <a:rPr lang="en"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35"/>
          <p:cNvSpPr txBox="1"/>
          <p:nvPr/>
        </p:nvSpPr>
        <p:spPr>
          <a:xfrm>
            <a:off x="855413" y="1348856"/>
            <a:ext cx="25824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Thursday,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October 27th</a:t>
            </a:r>
            <a:r>
              <a:rPr lang="en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- 2pm Central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4277" y="20237"/>
            <a:ext cx="2353172" cy="6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5"/>
          <p:cNvSpPr/>
          <p:nvPr/>
        </p:nvSpPr>
        <p:spPr>
          <a:xfrm>
            <a:off x="-50" y="4962125"/>
            <a:ext cx="9144000" cy="1815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Making Ministry Easy With TouchPoint’s Solutions</a:t>
            </a: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 txBox="1">
            <a:spLocks noGrp="1"/>
          </p:cNvSpPr>
          <p:nvPr>
            <p:ph type="title"/>
          </p:nvPr>
        </p:nvSpPr>
        <p:spPr>
          <a:xfrm>
            <a:off x="5390900" y="3812075"/>
            <a:ext cx="26313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ExtraBold"/>
              <a:buNone/>
            </a:pPr>
            <a:r>
              <a:rPr lang="en" sz="3700">
                <a:solidFill>
                  <a:schemeClr val="accent3"/>
                </a:solidFill>
              </a:rPr>
              <a:t>PASTOR IT</a:t>
            </a:r>
            <a:endParaRPr sz="3500">
              <a:solidFill>
                <a:schemeClr val="accent3"/>
              </a:solidFill>
            </a:endParaRPr>
          </a:p>
        </p:txBody>
      </p:sp>
      <p:sp>
        <p:nvSpPr>
          <p:cNvPr id="222" name="Google Shape;222;p45"/>
          <p:cNvSpPr txBox="1">
            <a:spLocks noGrp="1"/>
          </p:cNvSpPr>
          <p:nvPr>
            <p:ph type="body" idx="1"/>
          </p:nvPr>
        </p:nvSpPr>
        <p:spPr>
          <a:xfrm>
            <a:off x="5151626" y="1100675"/>
            <a:ext cx="3396900" cy="27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215900" lvl="0" indent="-234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First time Giver Contact</a:t>
            </a:r>
            <a:endParaRPr sz="1500"/>
          </a:p>
          <a:p>
            <a:pPr marL="215900" lvl="0" indent="-234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Small groups (Correlation)</a:t>
            </a:r>
            <a:endParaRPr sz="1500"/>
          </a:p>
          <a:p>
            <a:pPr marL="215900" lvl="0" indent="-234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Special gift contact</a:t>
            </a:r>
            <a:endParaRPr sz="1500"/>
          </a:p>
          <a:p>
            <a:pPr marL="215900" lvl="0" indent="-234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b="1">
                <a:solidFill>
                  <a:schemeClr val="dk1"/>
                </a:solidFill>
              </a:rPr>
              <a:t>Lapse giving contact</a:t>
            </a:r>
            <a:endParaRPr sz="1500"/>
          </a:p>
          <a:p>
            <a:pPr marL="215900" lvl="0" indent="-234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Radical team to pastor those with the gift of giving</a:t>
            </a:r>
            <a:endParaRPr sz="1500"/>
          </a:p>
        </p:txBody>
      </p:sp>
      <p:pic>
        <p:nvPicPr>
          <p:cNvPr id="223" name="Google Shape;223;p45"/>
          <p:cNvPicPr preferRelativeResize="0"/>
          <p:nvPr/>
        </p:nvPicPr>
        <p:blipFill rotWithShape="1">
          <a:blip r:embed="rId4">
            <a:alphaModFix/>
          </a:blip>
          <a:srcRect l="11060" t="1028" r="11052" b="1028"/>
          <a:stretch/>
        </p:blipFill>
        <p:spPr>
          <a:xfrm>
            <a:off x="1100475" y="1667250"/>
            <a:ext cx="3235251" cy="271139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p45"/>
          <p:cNvSpPr txBox="1"/>
          <p:nvPr/>
        </p:nvSpPr>
        <p:spPr>
          <a:xfrm>
            <a:off x="437250" y="566175"/>
            <a:ext cx="826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Currency</a:t>
            </a: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Relationships Is</a:t>
            </a: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Trust And Communication</a:t>
            </a:r>
            <a:endParaRPr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Google Shape;230;p46"/>
          <p:cNvGraphicFramePr/>
          <p:nvPr/>
        </p:nvGraphicFramePr>
        <p:xfrm>
          <a:off x="1162594" y="1235790"/>
          <a:ext cx="7440800" cy="3855025"/>
        </p:xfrm>
        <a:graphic>
          <a:graphicData uri="http://schemas.openxmlformats.org/drawingml/2006/table">
            <a:tbl>
              <a:tblPr firstRow="1" bandRow="1">
                <a:noFill/>
                <a:tableStyleId>{3151ACEE-E776-469D-B14E-B6A39ED33EAB}</a:tableStyleId>
              </a:tblPr>
              <a:tblGrid>
                <a:gridCol w="372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1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First Time Giving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Second Time Giving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600" marR="68600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400" b="1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13% 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chance of becoming a consistent giver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400" b="1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66% 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chance of becoming a consistent giver</a:t>
                      </a:r>
                      <a:endParaRPr sz="1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600" marR="68600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3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</a:t>
                      </a:r>
                      <a:r>
                        <a:rPr lang="en" sz="2700" b="1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ne-time</a:t>
                      </a:r>
                      <a:r>
                        <a:rPr lang="en" sz="270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can become </a:t>
                      </a:r>
                      <a:r>
                        <a:rPr lang="en" sz="27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recurring</a:t>
                      </a:r>
                      <a:endParaRPr sz="1100" b="1" u="sng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1" name="Google Shape;231;p46"/>
          <p:cNvSpPr txBox="1"/>
          <p:nvPr/>
        </p:nvSpPr>
        <p:spPr>
          <a:xfrm>
            <a:off x="381000" y="390575"/>
            <a:ext cx="6485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Getting Over The Hump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46"/>
          <p:cNvSpPr/>
          <p:nvPr/>
        </p:nvSpPr>
        <p:spPr>
          <a:xfrm>
            <a:off x="506175" y="283350"/>
            <a:ext cx="4469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6"/>
          <p:cNvSpPr/>
          <p:nvPr/>
        </p:nvSpPr>
        <p:spPr>
          <a:xfrm>
            <a:off x="506175" y="1015550"/>
            <a:ext cx="3024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/>
          <p:nvPr/>
        </p:nvSpPr>
        <p:spPr>
          <a:xfrm>
            <a:off x="2077350" y="1645650"/>
            <a:ext cx="4989300" cy="9234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7"/>
          <p:cNvSpPr txBox="1"/>
          <p:nvPr/>
        </p:nvSpPr>
        <p:spPr>
          <a:xfrm>
            <a:off x="2077350" y="1691700"/>
            <a:ext cx="4989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>
                <a:solidFill>
                  <a:srgbClr val="FBFBFF"/>
                </a:solidFill>
                <a:latin typeface="Montserrat"/>
                <a:ea typeface="Montserrat"/>
                <a:cs typeface="Montserrat"/>
                <a:sym typeface="Montserrat"/>
              </a:rPr>
              <a:t>Ministerial Needs</a:t>
            </a:r>
            <a:endParaRPr sz="4200" b="0" i="0" u="none" strike="noStrike" cap="none">
              <a:solidFill>
                <a:srgbClr val="FBF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 rotWithShape="1">
          <a:blip r:embed="rId4">
            <a:alphaModFix/>
          </a:blip>
          <a:srcRect l="15885" t="5905" r="10504" b="5551"/>
          <a:stretch/>
        </p:blipFill>
        <p:spPr>
          <a:xfrm>
            <a:off x="4824525" y="1315775"/>
            <a:ext cx="3779876" cy="303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8"/>
          <p:cNvSpPr txBox="1"/>
          <p:nvPr/>
        </p:nvSpPr>
        <p:spPr>
          <a:xfrm>
            <a:off x="590200" y="588375"/>
            <a:ext cx="2663700" cy="9234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>
                <a:solidFill>
                  <a:srgbClr val="FBFBFF"/>
                </a:solidFill>
                <a:latin typeface="Montserrat"/>
                <a:ea typeface="Montserrat"/>
                <a:cs typeface="Montserrat"/>
                <a:sym typeface="Montserrat"/>
              </a:rPr>
              <a:t>Fees</a:t>
            </a:r>
            <a:endParaRPr sz="4800" b="0" i="0" u="none" strike="noStrike" cap="none">
              <a:solidFill>
                <a:srgbClr val="FBF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48"/>
          <p:cNvSpPr txBox="1"/>
          <p:nvPr/>
        </p:nvSpPr>
        <p:spPr>
          <a:xfrm>
            <a:off x="590200" y="1951725"/>
            <a:ext cx="43911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Avoid: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 Processing</a:t>
            </a: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Cost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Extra Fees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Buy/Use Additional Software</a:t>
            </a:r>
            <a:endParaRPr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1700" y="1248712"/>
            <a:ext cx="6061225" cy="403982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9"/>
          <p:cNvSpPr txBox="1"/>
          <p:nvPr/>
        </p:nvSpPr>
        <p:spPr>
          <a:xfrm>
            <a:off x="590200" y="588375"/>
            <a:ext cx="2663700" cy="9234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>
                <a:solidFill>
                  <a:srgbClr val="FBFBFF"/>
                </a:solidFill>
                <a:latin typeface="Montserrat"/>
                <a:ea typeface="Montserrat"/>
                <a:cs typeface="Montserrat"/>
                <a:sym typeface="Montserrat"/>
              </a:rPr>
              <a:t>Tools</a:t>
            </a:r>
            <a:endParaRPr sz="4800" b="0" i="0" u="none" strike="noStrike" cap="none">
              <a:solidFill>
                <a:srgbClr val="FBF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9"/>
          <p:cNvSpPr txBox="1"/>
          <p:nvPr/>
        </p:nvSpPr>
        <p:spPr>
          <a:xfrm>
            <a:off x="590200" y="1951725"/>
            <a:ext cx="4391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Tracking Donor Analysis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Pastoral Care Dashboards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Fully Integrated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0"/>
          <p:cNvSpPr txBox="1"/>
          <p:nvPr/>
        </p:nvSpPr>
        <p:spPr>
          <a:xfrm>
            <a:off x="590200" y="588375"/>
            <a:ext cx="3347700" cy="9234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>
                <a:solidFill>
                  <a:srgbClr val="FBFBFF"/>
                </a:solidFill>
                <a:latin typeface="Montserrat"/>
                <a:ea typeface="Montserrat"/>
                <a:cs typeface="Montserrat"/>
                <a:sym typeface="Montserrat"/>
              </a:rPr>
              <a:t>Simplicity</a:t>
            </a:r>
            <a:endParaRPr sz="4800" b="0" i="0" u="none" strike="noStrike" cap="none">
              <a:solidFill>
                <a:srgbClr val="FBF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50"/>
          <p:cNvSpPr txBox="1"/>
          <p:nvPr/>
        </p:nvSpPr>
        <p:spPr>
          <a:xfrm>
            <a:off x="590200" y="2052500"/>
            <a:ext cx="43911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 Third Party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 Support Team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Simplified Contract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Cleaner Data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0" name="Google Shape;26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7100" y="1235337"/>
            <a:ext cx="4500700" cy="30041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/>
          <p:nvPr/>
        </p:nvSpPr>
        <p:spPr>
          <a:xfrm>
            <a:off x="976425" y="1668125"/>
            <a:ext cx="7303200" cy="9234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1"/>
          <p:cNvSpPr txBox="1"/>
          <p:nvPr/>
        </p:nvSpPr>
        <p:spPr>
          <a:xfrm>
            <a:off x="864375" y="1714175"/>
            <a:ext cx="7415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>
                <a:solidFill>
                  <a:srgbClr val="FBFBFF"/>
                </a:solidFill>
                <a:latin typeface="Montserrat"/>
                <a:ea typeface="Montserrat"/>
                <a:cs typeface="Montserrat"/>
                <a:sym typeface="Montserrat"/>
              </a:rPr>
              <a:t>The TouchPoint Solution</a:t>
            </a:r>
            <a:endParaRPr sz="4200" b="0" i="0" u="none" strike="noStrike" cap="none">
              <a:solidFill>
                <a:srgbClr val="FBF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2"/>
          <p:cNvSpPr txBox="1"/>
          <p:nvPr/>
        </p:nvSpPr>
        <p:spPr>
          <a:xfrm>
            <a:off x="3443575" y="1536100"/>
            <a:ext cx="4128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Simplified Fees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Robust Reporting and Tools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Streamlined and Integrated Process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Card Updater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52"/>
          <p:cNvSpPr txBox="1"/>
          <p:nvPr/>
        </p:nvSpPr>
        <p:spPr>
          <a:xfrm>
            <a:off x="381000" y="390577"/>
            <a:ext cx="4698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to Expect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506175" y="283350"/>
            <a:ext cx="24114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506175" y="1015550"/>
            <a:ext cx="1631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3"/>
          <p:cNvSpPr txBox="1"/>
          <p:nvPr/>
        </p:nvSpPr>
        <p:spPr>
          <a:xfrm>
            <a:off x="426000" y="478500"/>
            <a:ext cx="8518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Coming Soon: Generosity Dashboards</a:t>
            </a:r>
            <a:endParaRPr sz="3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53"/>
          <p:cNvSpPr/>
          <p:nvPr/>
        </p:nvSpPr>
        <p:spPr>
          <a:xfrm>
            <a:off x="555300" y="283350"/>
            <a:ext cx="72507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3"/>
          <p:cNvSpPr/>
          <p:nvPr/>
        </p:nvSpPr>
        <p:spPr>
          <a:xfrm>
            <a:off x="555300" y="1304550"/>
            <a:ext cx="28206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3"/>
          <p:cNvSpPr txBox="1"/>
          <p:nvPr/>
        </p:nvSpPr>
        <p:spPr>
          <a:xfrm>
            <a:off x="426000" y="1949175"/>
            <a:ext cx="3533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Customizable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Real Time Updates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Pastors Can Take Immediate Action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Exclusive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3427" y="1453275"/>
            <a:ext cx="4713298" cy="2646621"/>
          </a:xfrm>
          <a:prstGeom prst="rect">
            <a:avLst/>
          </a:prstGeom>
          <a:noFill/>
          <a:ln>
            <a:noFill/>
          </a:ln>
          <a:effectLst>
            <a:outerShdw blurRad="57150" dist="6667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85" name="Google Shape;285;p53"/>
          <p:cNvSpPr txBox="1"/>
          <p:nvPr/>
        </p:nvSpPr>
        <p:spPr>
          <a:xfrm>
            <a:off x="6725825" y="4141438"/>
            <a:ext cx="2100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Montserrat"/>
                <a:ea typeface="Montserrat"/>
                <a:cs typeface="Montserrat"/>
                <a:sym typeface="Montserrat"/>
              </a:rPr>
              <a:t>*Mockup Displayed is Subject to Change</a:t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4"/>
          <p:cNvSpPr/>
          <p:nvPr/>
        </p:nvSpPr>
        <p:spPr>
          <a:xfrm>
            <a:off x="2691825" y="1150775"/>
            <a:ext cx="5553900" cy="3592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66675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163" y="1957800"/>
            <a:ext cx="5579203" cy="216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4"/>
          <p:cNvPicPr preferRelativeResize="0"/>
          <p:nvPr/>
        </p:nvPicPr>
        <p:blipFill rotWithShape="1">
          <a:blip r:embed="rId4">
            <a:alphaModFix/>
          </a:blip>
          <a:srcRect t="8409" b="4353"/>
          <a:stretch/>
        </p:blipFill>
        <p:spPr>
          <a:xfrm>
            <a:off x="1670325" y="937850"/>
            <a:ext cx="7524977" cy="42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4"/>
          <p:cNvSpPr txBox="1"/>
          <p:nvPr/>
        </p:nvSpPr>
        <p:spPr>
          <a:xfrm>
            <a:off x="381000" y="390577"/>
            <a:ext cx="469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View Trends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54"/>
          <p:cNvSpPr/>
          <p:nvPr/>
        </p:nvSpPr>
        <p:spPr>
          <a:xfrm>
            <a:off x="506175" y="283350"/>
            <a:ext cx="13365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4"/>
          <p:cNvSpPr/>
          <p:nvPr/>
        </p:nvSpPr>
        <p:spPr>
          <a:xfrm>
            <a:off x="506175" y="1015550"/>
            <a:ext cx="9042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4"/>
          <p:cNvSpPr txBox="1"/>
          <p:nvPr/>
        </p:nvSpPr>
        <p:spPr>
          <a:xfrm>
            <a:off x="519875" y="66375"/>
            <a:ext cx="18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54"/>
          <p:cNvSpPr txBox="1"/>
          <p:nvPr/>
        </p:nvSpPr>
        <p:spPr>
          <a:xfrm>
            <a:off x="6611025" y="4379300"/>
            <a:ext cx="163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Montserrat"/>
                <a:ea typeface="Montserrat"/>
                <a:cs typeface="Montserrat"/>
                <a:sym typeface="Montserrat"/>
              </a:rPr>
              <a:t>*Mockup Displayed is Subject to Change</a:t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325" y="1664325"/>
            <a:ext cx="1990225" cy="19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5125" y="1664337"/>
            <a:ext cx="1945800" cy="19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6"/>
          <p:cNvPicPr preferRelativeResize="0"/>
          <p:nvPr/>
        </p:nvPicPr>
        <p:blipFill rotWithShape="1">
          <a:blip r:embed="rId5">
            <a:alphaModFix amt="69000"/>
          </a:blip>
          <a:srcRect l="13213" r="13213"/>
          <a:stretch/>
        </p:blipFill>
        <p:spPr>
          <a:xfrm>
            <a:off x="857943" y="152400"/>
            <a:ext cx="274999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6"/>
          <p:cNvSpPr txBox="1">
            <a:spLocks noGrp="1"/>
          </p:cNvSpPr>
          <p:nvPr>
            <p:ph type="title"/>
          </p:nvPr>
        </p:nvSpPr>
        <p:spPr>
          <a:xfrm>
            <a:off x="4168338" y="712988"/>
            <a:ext cx="25686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dk1"/>
                </a:solidFill>
              </a:rPr>
              <a:t>Presenters</a:t>
            </a:r>
            <a:endParaRPr sz="2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6" name="Google Shape;156;p36"/>
          <p:cNvCxnSpPr/>
          <p:nvPr/>
        </p:nvCxnSpPr>
        <p:spPr>
          <a:xfrm>
            <a:off x="4165113" y="1388713"/>
            <a:ext cx="2724000" cy="0"/>
          </a:xfrm>
          <a:prstGeom prst="straightConnector1">
            <a:avLst/>
          </a:prstGeom>
          <a:noFill/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157" name="Google Shape;157;p36"/>
          <p:cNvGraphicFramePr/>
          <p:nvPr/>
        </p:nvGraphicFramePr>
        <p:xfrm>
          <a:off x="4465518" y="3752341"/>
          <a:ext cx="4044000" cy="373400"/>
        </p:xfrm>
        <a:graphic>
          <a:graphicData uri="http://schemas.openxmlformats.org/drawingml/2006/table">
            <a:tbl>
              <a:tblPr firstRow="1" bandRow="1">
                <a:noFill/>
                <a:tableStyleId>{4FB635C1-7985-49B3-9D3C-04B11592BD7F}</a:tableStyleId>
              </a:tblPr>
              <a:tblGrid>
                <a:gridCol w="22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>
                          <a:solidFill>
                            <a:schemeClr val="accent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Michael Faulkner</a:t>
                      </a:r>
                      <a:endParaRPr sz="1100" u="none" strike="noStrike" cap="none">
                        <a:solidFill>
                          <a:schemeClr val="accent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25408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Solutions</a:t>
                      </a:r>
                      <a:endParaRPr sz="900" u="none" strike="noStrike" cap="none">
                        <a:solidFill>
                          <a:srgbClr val="25408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>
                          <a:solidFill>
                            <a:schemeClr val="accent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Erik Smith</a:t>
                      </a:r>
                      <a:endParaRPr sz="1100" u="none" strike="noStrike" cap="none">
                        <a:solidFill>
                          <a:schemeClr val="accent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25408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Giving Solutions</a:t>
                      </a:r>
                      <a:endParaRPr sz="1100" u="none" strike="noStrike" cap="none">
                        <a:solidFill>
                          <a:srgbClr val="25408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8" name="Google Shape;15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5"/>
          <p:cNvSpPr txBox="1"/>
          <p:nvPr/>
        </p:nvSpPr>
        <p:spPr>
          <a:xfrm>
            <a:off x="529180" y="390475"/>
            <a:ext cx="751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Health Checkups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55"/>
          <p:cNvSpPr/>
          <p:nvPr/>
        </p:nvSpPr>
        <p:spPr>
          <a:xfrm>
            <a:off x="1881275" y="1545075"/>
            <a:ext cx="4893300" cy="309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66675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5"/>
          <p:cNvSpPr/>
          <p:nvPr/>
        </p:nvSpPr>
        <p:spPr>
          <a:xfrm>
            <a:off x="652775" y="283350"/>
            <a:ext cx="5113800" cy="107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55"/>
          <p:cNvPicPr preferRelativeResize="0"/>
          <p:nvPr/>
        </p:nvPicPr>
        <p:blipFill rotWithShape="1">
          <a:blip r:embed="rId4">
            <a:alphaModFix/>
          </a:blip>
          <a:srcRect t="8332"/>
          <a:stretch/>
        </p:blipFill>
        <p:spPr>
          <a:xfrm>
            <a:off x="1080725" y="1347875"/>
            <a:ext cx="6542700" cy="38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5"/>
          <p:cNvSpPr/>
          <p:nvPr/>
        </p:nvSpPr>
        <p:spPr>
          <a:xfrm>
            <a:off x="652775" y="1129375"/>
            <a:ext cx="2515800" cy="107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2238" y="2239500"/>
            <a:ext cx="4692326" cy="170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5"/>
          <p:cNvSpPr txBox="1"/>
          <p:nvPr/>
        </p:nvSpPr>
        <p:spPr>
          <a:xfrm>
            <a:off x="5238575" y="4311013"/>
            <a:ext cx="2100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Montserrat"/>
                <a:ea typeface="Montserrat"/>
                <a:cs typeface="Montserrat"/>
                <a:sym typeface="Montserrat"/>
              </a:rPr>
              <a:t>*Mockup Displayed is Subject to Change</a:t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6"/>
          <p:cNvSpPr txBox="1"/>
          <p:nvPr/>
        </p:nvSpPr>
        <p:spPr>
          <a:xfrm>
            <a:off x="529180" y="390475"/>
            <a:ext cx="751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One-Click Analytics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56"/>
          <p:cNvSpPr/>
          <p:nvPr/>
        </p:nvSpPr>
        <p:spPr>
          <a:xfrm>
            <a:off x="652775" y="283350"/>
            <a:ext cx="5113800" cy="107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6"/>
          <p:cNvSpPr/>
          <p:nvPr/>
        </p:nvSpPr>
        <p:spPr>
          <a:xfrm>
            <a:off x="1881275" y="1545075"/>
            <a:ext cx="4893300" cy="309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66675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56"/>
          <p:cNvSpPr/>
          <p:nvPr/>
        </p:nvSpPr>
        <p:spPr>
          <a:xfrm>
            <a:off x="652775" y="1129375"/>
            <a:ext cx="2515800" cy="107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5238" y="1791175"/>
            <a:ext cx="4880625" cy="257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6"/>
          <p:cNvPicPr preferRelativeResize="0"/>
          <p:nvPr/>
        </p:nvPicPr>
        <p:blipFill rotWithShape="1">
          <a:blip r:embed="rId5">
            <a:alphaModFix/>
          </a:blip>
          <a:srcRect t="8332"/>
          <a:stretch/>
        </p:blipFill>
        <p:spPr>
          <a:xfrm>
            <a:off x="949623" y="1347875"/>
            <a:ext cx="6673802" cy="38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6"/>
          <p:cNvSpPr txBox="1"/>
          <p:nvPr/>
        </p:nvSpPr>
        <p:spPr>
          <a:xfrm>
            <a:off x="5182850" y="4367313"/>
            <a:ext cx="2100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Montserrat"/>
                <a:ea typeface="Montserrat"/>
                <a:cs typeface="Montserrat"/>
                <a:sym typeface="Montserrat"/>
              </a:rPr>
              <a:t>*Mockup Displayed is Subject to Change</a:t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7"/>
          <p:cNvSpPr txBox="1"/>
          <p:nvPr/>
        </p:nvSpPr>
        <p:spPr>
          <a:xfrm>
            <a:off x="529180" y="390475"/>
            <a:ext cx="751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Ultra-Modern Card Updater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57"/>
          <p:cNvSpPr/>
          <p:nvPr/>
        </p:nvSpPr>
        <p:spPr>
          <a:xfrm>
            <a:off x="652775" y="283350"/>
            <a:ext cx="5113800" cy="107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7"/>
          <p:cNvSpPr/>
          <p:nvPr/>
        </p:nvSpPr>
        <p:spPr>
          <a:xfrm>
            <a:off x="652775" y="1129375"/>
            <a:ext cx="2515800" cy="107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01544">
            <a:off x="2015102" y="1346357"/>
            <a:ext cx="5113794" cy="3408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8"/>
          <p:cNvPicPr preferRelativeResize="0"/>
          <p:nvPr/>
        </p:nvPicPr>
        <p:blipFill rotWithShape="1">
          <a:blip r:embed="rId4">
            <a:alphaModFix/>
          </a:blip>
          <a:srcRect l="4882" t="9869" r="5696"/>
          <a:stretch/>
        </p:blipFill>
        <p:spPr>
          <a:xfrm>
            <a:off x="4515373" y="1809575"/>
            <a:ext cx="3736724" cy="2510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2" name="Google Shape;342;p58"/>
          <p:cNvSpPr txBox="1"/>
          <p:nvPr/>
        </p:nvSpPr>
        <p:spPr>
          <a:xfrm>
            <a:off x="531650" y="2250100"/>
            <a:ext cx="4125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TouchPoint Giving is Live! </a:t>
            </a:r>
            <a:endParaRPr sz="1500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Want to learn more? Get in touch! </a:t>
            </a:r>
            <a:endParaRPr sz="1500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You still have options.</a:t>
            </a:r>
            <a:endParaRPr sz="1500"/>
          </a:p>
        </p:txBody>
      </p:sp>
      <p:grpSp>
        <p:nvGrpSpPr>
          <p:cNvPr id="343" name="Google Shape;343;p58"/>
          <p:cNvGrpSpPr/>
          <p:nvPr/>
        </p:nvGrpSpPr>
        <p:grpSpPr>
          <a:xfrm>
            <a:off x="318384" y="599050"/>
            <a:ext cx="4422169" cy="926100"/>
            <a:chOff x="2831675" y="1569450"/>
            <a:chExt cx="3556800" cy="926100"/>
          </a:xfrm>
        </p:grpSpPr>
        <p:sp>
          <p:nvSpPr>
            <p:cNvPr id="344" name="Google Shape;344;p58"/>
            <p:cNvSpPr/>
            <p:nvPr/>
          </p:nvSpPr>
          <p:spPr>
            <a:xfrm>
              <a:off x="2831675" y="1569450"/>
              <a:ext cx="3556800" cy="9234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58"/>
            <p:cNvSpPr txBox="1"/>
            <p:nvPr/>
          </p:nvSpPr>
          <p:spPr>
            <a:xfrm>
              <a:off x="2831675" y="1572150"/>
              <a:ext cx="3556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" sz="4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Recap </a:t>
              </a:r>
              <a:endParaRPr sz="4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9700" y="1115400"/>
            <a:ext cx="4246100" cy="283073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9"/>
          <p:cNvSpPr txBox="1">
            <a:spLocks noGrp="1"/>
          </p:cNvSpPr>
          <p:nvPr>
            <p:ph type="title"/>
          </p:nvPr>
        </p:nvSpPr>
        <p:spPr>
          <a:xfrm>
            <a:off x="911424" y="1179125"/>
            <a:ext cx="28113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35802"/>
              <a:buNone/>
            </a:pPr>
            <a:r>
              <a:rPr lang="en" sz="2700" b="0">
                <a:solidFill>
                  <a:schemeClr val="dk1"/>
                </a:solidFill>
              </a:rPr>
              <a:t>Submit Your Questions</a:t>
            </a:r>
            <a:endParaRPr sz="2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3" name="Google Shape;353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60"/>
          <p:cNvGrpSpPr/>
          <p:nvPr/>
        </p:nvGrpSpPr>
        <p:grpSpPr>
          <a:xfrm>
            <a:off x="2793600" y="1645650"/>
            <a:ext cx="3556800" cy="926100"/>
            <a:chOff x="2831675" y="1569450"/>
            <a:chExt cx="3556800" cy="926100"/>
          </a:xfrm>
        </p:grpSpPr>
        <p:sp>
          <p:nvSpPr>
            <p:cNvPr id="359" name="Google Shape;359;p60"/>
            <p:cNvSpPr/>
            <p:nvPr/>
          </p:nvSpPr>
          <p:spPr>
            <a:xfrm>
              <a:off x="2831675" y="1569450"/>
              <a:ext cx="3556800" cy="9234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0"/>
            <p:cNvSpPr txBox="1"/>
            <p:nvPr/>
          </p:nvSpPr>
          <p:spPr>
            <a:xfrm>
              <a:off x="2831675" y="1572150"/>
              <a:ext cx="3556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" sz="4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Thank You!</a:t>
              </a:r>
              <a:endParaRPr sz="4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61" name="Google Shape;36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0"/>
          <p:cNvSpPr txBox="1"/>
          <p:nvPr/>
        </p:nvSpPr>
        <p:spPr>
          <a:xfrm>
            <a:off x="3034350" y="2652350"/>
            <a:ext cx="3075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Get In Touch!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Solutions@TouchPointSoftware.com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7"/>
          <p:cNvSpPr txBox="1"/>
          <p:nvPr/>
        </p:nvSpPr>
        <p:spPr>
          <a:xfrm>
            <a:off x="4014000" y="1465050"/>
            <a:ext cx="439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Generosity Insights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Ministry Needs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Peek Into Giving</a:t>
            </a: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7"/>
          <p:cNvSpPr txBox="1"/>
          <p:nvPr/>
        </p:nvSpPr>
        <p:spPr>
          <a:xfrm>
            <a:off x="590200" y="588375"/>
            <a:ext cx="2663700" cy="9234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rgbClr val="FBFBFF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4800" b="0" i="0" u="none" strike="noStrike" cap="none">
              <a:solidFill>
                <a:srgbClr val="FBF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8"/>
          <p:cNvSpPr/>
          <p:nvPr/>
        </p:nvSpPr>
        <p:spPr>
          <a:xfrm>
            <a:off x="904050" y="1601250"/>
            <a:ext cx="7335900" cy="9234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8"/>
          <p:cNvSpPr txBox="1"/>
          <p:nvPr/>
        </p:nvSpPr>
        <p:spPr>
          <a:xfrm>
            <a:off x="904050" y="1647300"/>
            <a:ext cx="7335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>
                <a:solidFill>
                  <a:srgbClr val="FBFBFF"/>
                </a:solidFill>
                <a:latin typeface="Montserrat"/>
                <a:ea typeface="Montserrat"/>
                <a:cs typeface="Montserrat"/>
                <a:sym typeface="Montserrat"/>
              </a:rPr>
              <a:t>Generosity Insight</a:t>
            </a:r>
            <a:endParaRPr sz="4200" b="0" i="0" u="none" strike="noStrike" cap="none">
              <a:solidFill>
                <a:srgbClr val="FBF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73263"/>
            <a:ext cx="8839204" cy="214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1"/>
          <p:cNvSpPr txBox="1"/>
          <p:nvPr/>
        </p:nvSpPr>
        <p:spPr>
          <a:xfrm>
            <a:off x="381000" y="390575"/>
            <a:ext cx="412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Current View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41"/>
          <p:cNvSpPr/>
          <p:nvPr/>
        </p:nvSpPr>
        <p:spPr>
          <a:xfrm>
            <a:off x="506175" y="283350"/>
            <a:ext cx="4469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1"/>
          <p:cNvSpPr/>
          <p:nvPr/>
        </p:nvSpPr>
        <p:spPr>
          <a:xfrm>
            <a:off x="506175" y="1015550"/>
            <a:ext cx="3024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41"/>
          <p:cNvPicPr preferRelativeResize="0"/>
          <p:nvPr/>
        </p:nvPicPr>
        <p:blipFill rotWithShape="1">
          <a:blip r:embed="rId4">
            <a:alphaModFix/>
          </a:blip>
          <a:srcRect l="23618" t="10709" r="23885" b="10717"/>
          <a:stretch/>
        </p:blipFill>
        <p:spPr>
          <a:xfrm>
            <a:off x="4281850" y="1029330"/>
            <a:ext cx="4124401" cy="411417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1"/>
          <p:cNvSpPr txBox="1"/>
          <p:nvPr/>
        </p:nvSpPr>
        <p:spPr>
          <a:xfrm>
            <a:off x="5167738" y="772250"/>
            <a:ext cx="235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Your Givers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2"/>
          <p:cNvSpPr txBox="1"/>
          <p:nvPr/>
        </p:nvSpPr>
        <p:spPr>
          <a:xfrm>
            <a:off x="381000" y="390575"/>
            <a:ext cx="412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More Accurate View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42"/>
          <p:cNvSpPr/>
          <p:nvPr/>
        </p:nvSpPr>
        <p:spPr>
          <a:xfrm>
            <a:off x="506175" y="283350"/>
            <a:ext cx="4469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2"/>
          <p:cNvSpPr/>
          <p:nvPr/>
        </p:nvSpPr>
        <p:spPr>
          <a:xfrm>
            <a:off x="506175" y="1015550"/>
            <a:ext cx="3024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2"/>
          <p:cNvSpPr txBox="1"/>
          <p:nvPr/>
        </p:nvSpPr>
        <p:spPr>
          <a:xfrm>
            <a:off x="5131488" y="748325"/>
            <a:ext cx="235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Your Potential Givers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0" name="Google Shape;200;p42"/>
          <p:cNvPicPr preferRelativeResize="0"/>
          <p:nvPr/>
        </p:nvPicPr>
        <p:blipFill rotWithShape="1">
          <a:blip r:embed="rId4">
            <a:alphaModFix/>
          </a:blip>
          <a:srcRect l="22748" t="9208" r="23218" b="9371"/>
          <a:stretch/>
        </p:blipFill>
        <p:spPr>
          <a:xfrm>
            <a:off x="4143150" y="924295"/>
            <a:ext cx="4329298" cy="4348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3"/>
          <p:cNvSpPr txBox="1">
            <a:spLocks noGrp="1"/>
          </p:cNvSpPr>
          <p:nvPr>
            <p:ph type="title"/>
          </p:nvPr>
        </p:nvSpPr>
        <p:spPr>
          <a:xfrm>
            <a:off x="1302525" y="2719275"/>
            <a:ext cx="6682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ExtraBold"/>
              <a:buNone/>
            </a:pPr>
            <a:r>
              <a:rPr lang="en" sz="1800"/>
              <a:t>Range Of Estimates On Non-Givers</a:t>
            </a:r>
            <a:endParaRPr sz="1800"/>
          </a:p>
        </p:txBody>
      </p:sp>
      <p:sp>
        <p:nvSpPr>
          <p:cNvPr id="206" name="Google Shape;206;p43"/>
          <p:cNvSpPr txBox="1">
            <a:spLocks noGrp="1"/>
          </p:cNvSpPr>
          <p:nvPr>
            <p:ph type="body" idx="1"/>
          </p:nvPr>
        </p:nvSpPr>
        <p:spPr>
          <a:xfrm>
            <a:off x="1653975" y="601625"/>
            <a:ext cx="5979600" cy="27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5800"/>
              <a:buNone/>
            </a:pPr>
            <a:r>
              <a:rPr lang="en" sz="110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55-80%</a:t>
            </a:r>
            <a:endParaRPr sz="1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4"/>
          <p:cNvSpPr txBox="1">
            <a:spLocks noGrp="1"/>
          </p:cNvSpPr>
          <p:nvPr>
            <p:ph type="body" idx="1"/>
          </p:nvPr>
        </p:nvSpPr>
        <p:spPr>
          <a:xfrm>
            <a:off x="3649575" y="1355800"/>
            <a:ext cx="5202600" cy="3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The </a:t>
            </a:r>
            <a:r>
              <a:rPr lang="en" sz="1400" b="1">
                <a:solidFill>
                  <a:schemeClr val="dk1"/>
                </a:solidFill>
              </a:rPr>
              <a:t>smallest</a:t>
            </a:r>
            <a:r>
              <a:rPr lang="en" sz="1400">
                <a:solidFill>
                  <a:schemeClr val="dk1"/>
                </a:solidFill>
              </a:rPr>
              <a:t> percentage give the </a:t>
            </a:r>
            <a:r>
              <a:rPr lang="en" sz="1400" b="1">
                <a:solidFill>
                  <a:schemeClr val="dk1"/>
                </a:solidFill>
              </a:rPr>
              <a:t>largest </a:t>
            </a:r>
            <a:r>
              <a:rPr lang="en" sz="1400">
                <a:solidFill>
                  <a:schemeClr val="dk1"/>
                </a:solidFill>
              </a:rPr>
              <a:t>amount (80/20 rule)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Stewardship </a:t>
            </a:r>
            <a:r>
              <a:rPr lang="en" sz="1400" u="sng">
                <a:solidFill>
                  <a:schemeClr val="dk1"/>
                </a:solidFill>
              </a:rPr>
              <a:t>does not start</a:t>
            </a:r>
            <a:r>
              <a:rPr lang="en" sz="1400">
                <a:solidFill>
                  <a:schemeClr val="dk1"/>
                </a:solidFill>
              </a:rPr>
              <a:t> with radical generosity</a:t>
            </a:r>
            <a:endParaRPr sz="1400">
              <a:solidFill>
                <a:schemeClr val="dk1"/>
              </a:solidFill>
            </a:endParaRPr>
          </a:p>
          <a:p>
            <a:pPr marL="137160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3"/>
                </a:solidFill>
              </a:rPr>
              <a:t>Generosity is a Journey</a:t>
            </a:r>
            <a:endParaRPr sz="1400" b="1">
              <a:solidFill>
                <a:schemeClr val="accent3"/>
              </a:solidFill>
            </a:endParaRPr>
          </a:p>
          <a:p>
            <a:pPr marL="137160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b="1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People desire to be generous, BUT…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​Donors want to give </a:t>
            </a:r>
            <a:r>
              <a:rPr lang="en" sz="1400" b="1" i="1">
                <a:solidFill>
                  <a:schemeClr val="dk1"/>
                </a:solidFill>
              </a:rPr>
              <a:t>through</a:t>
            </a:r>
            <a:r>
              <a:rPr lang="en" sz="1400">
                <a:solidFill>
                  <a:schemeClr val="dk1"/>
                </a:solidFill>
              </a:rPr>
              <a:t> the church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It all starts with Trust &amp; Relationship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13" name="Google Shape;213;p44"/>
          <p:cNvSpPr txBox="1"/>
          <p:nvPr/>
        </p:nvSpPr>
        <p:spPr>
          <a:xfrm>
            <a:off x="381000" y="390575"/>
            <a:ext cx="737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Addressing Your Non-Givers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44"/>
          <p:cNvSpPr/>
          <p:nvPr/>
        </p:nvSpPr>
        <p:spPr>
          <a:xfrm>
            <a:off x="506175" y="283350"/>
            <a:ext cx="4469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4"/>
          <p:cNvSpPr/>
          <p:nvPr/>
        </p:nvSpPr>
        <p:spPr>
          <a:xfrm>
            <a:off x="506175" y="1015550"/>
            <a:ext cx="3024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ouchPoint Blues">
  <a:themeElements>
    <a:clrScheme name="Simple Light">
      <a:dk1>
        <a:srgbClr val="050301"/>
      </a:dk1>
      <a:lt1>
        <a:srgbClr val="FBFBFF"/>
      </a:lt1>
      <a:dk2>
        <a:srgbClr val="5E5E5E"/>
      </a:dk2>
      <a:lt2>
        <a:srgbClr val="BDBDBF"/>
      </a:lt2>
      <a:accent1>
        <a:srgbClr val="009DF1"/>
      </a:accent1>
      <a:accent2>
        <a:srgbClr val="00DEF2"/>
      </a:accent2>
      <a:accent3>
        <a:srgbClr val="25408F"/>
      </a:accent3>
      <a:accent4>
        <a:srgbClr val="A5E6F3"/>
      </a:accent4>
      <a:accent5>
        <a:srgbClr val="DDF5FF"/>
      </a:accent5>
      <a:accent6>
        <a:srgbClr val="DDF5FF"/>
      </a:accent6>
      <a:hlink>
        <a:srgbClr val="009DF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uchPoint Blues">
  <a:themeElements>
    <a:clrScheme name="Simple Light">
      <a:dk1>
        <a:srgbClr val="050301"/>
      </a:dk1>
      <a:lt1>
        <a:srgbClr val="FBFBFF"/>
      </a:lt1>
      <a:dk2>
        <a:srgbClr val="5E5E5E"/>
      </a:dk2>
      <a:lt2>
        <a:srgbClr val="BDBDBF"/>
      </a:lt2>
      <a:accent1>
        <a:srgbClr val="009DF1"/>
      </a:accent1>
      <a:accent2>
        <a:srgbClr val="00DEF2"/>
      </a:accent2>
      <a:accent3>
        <a:srgbClr val="25408F"/>
      </a:accent3>
      <a:accent4>
        <a:srgbClr val="A5E6F3"/>
      </a:accent4>
      <a:accent5>
        <a:srgbClr val="DDF5FF"/>
      </a:accent5>
      <a:accent6>
        <a:srgbClr val="DDF5FF"/>
      </a:accent6>
      <a:hlink>
        <a:srgbClr val="009DF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Macintosh PowerPoint</Application>
  <PresentationFormat>On-screen Show (16:9)</PresentationFormat>
  <Paragraphs>102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Montserrat Light</vt:lpstr>
      <vt:lpstr>Montserrat SemiBold</vt:lpstr>
      <vt:lpstr>Montserrat</vt:lpstr>
      <vt:lpstr>Montserrat ExtraBold</vt:lpstr>
      <vt:lpstr>TouchPoint Blues</vt:lpstr>
      <vt:lpstr>TouchPoint Blues</vt:lpstr>
      <vt:lpstr>What’s the Point…</vt:lpstr>
      <vt:lpstr>Presenters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Range Of Estimates On Non-Givers</vt:lpstr>
      <vt:lpstr>PowerPoint Presentation</vt:lpstr>
      <vt:lpstr>PASTOR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Submit Your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Point…</dc:title>
  <cp:lastModifiedBy>Katie Wilson</cp:lastModifiedBy>
  <cp:revision>1</cp:revision>
  <dcterms:modified xsi:type="dcterms:W3CDTF">2022-11-01T21:20:26Z</dcterms:modified>
</cp:coreProperties>
</file>